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5"/>
  </p:notesMasterIdLst>
  <p:handoutMasterIdLst>
    <p:handoutMasterId r:id="rId36"/>
  </p:handoutMasterIdLst>
  <p:sldIdLst>
    <p:sldId id="288" r:id="rId2"/>
    <p:sldId id="813" r:id="rId3"/>
    <p:sldId id="830" r:id="rId4"/>
    <p:sldId id="811" r:id="rId5"/>
    <p:sldId id="842" r:id="rId6"/>
    <p:sldId id="881" r:id="rId7"/>
    <p:sldId id="843" r:id="rId8"/>
    <p:sldId id="822" r:id="rId9"/>
    <p:sldId id="844" r:id="rId10"/>
    <p:sldId id="729" r:id="rId11"/>
    <p:sldId id="845" r:id="rId12"/>
    <p:sldId id="852" r:id="rId13"/>
    <p:sldId id="846" r:id="rId14"/>
    <p:sldId id="853" r:id="rId15"/>
    <p:sldId id="847" r:id="rId16"/>
    <p:sldId id="854" r:id="rId17"/>
    <p:sldId id="882" r:id="rId18"/>
    <p:sldId id="879" r:id="rId19"/>
    <p:sldId id="880" r:id="rId20"/>
    <p:sldId id="878" r:id="rId21"/>
    <p:sldId id="856" r:id="rId22"/>
    <p:sldId id="883" r:id="rId23"/>
    <p:sldId id="848" r:id="rId24"/>
    <p:sldId id="805" r:id="rId25"/>
    <p:sldId id="864" r:id="rId26"/>
    <p:sldId id="865" r:id="rId27"/>
    <p:sldId id="871" r:id="rId28"/>
    <p:sldId id="872" r:id="rId29"/>
    <p:sldId id="849" r:id="rId30"/>
    <p:sldId id="825" r:id="rId31"/>
    <p:sldId id="836" r:id="rId32"/>
    <p:sldId id="801" r:id="rId33"/>
    <p:sldId id="877" r:id="rId3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imene BNs" initials="AB" lastIdx="2" clrIdx="0">
    <p:extLst>
      <p:ext uri="{19B8F6BF-5375-455C-9EA6-DF929625EA0E}">
        <p15:presenceInfo xmlns:p15="http://schemas.microsoft.com/office/powerpoint/2012/main" userId="6f9cc34a790d085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D289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25" autoAdjust="0"/>
    <p:restoredTop sz="76433" autoAdjust="0"/>
  </p:normalViewPr>
  <p:slideViewPr>
    <p:cSldViewPr>
      <p:cViewPr>
        <p:scale>
          <a:sx n="96" d="100"/>
          <a:sy n="96" d="100"/>
        </p:scale>
        <p:origin x="1432" y="-5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849FE0-96C8-4963-A74D-0B0E8B6AA6C0}" type="datetimeFigureOut">
              <a:rPr lang="fr-FR" smtClean="0"/>
              <a:t>01/07/2023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FF07DD-B323-4D35-86AF-CBD2B8B98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10531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jpeg>
</file>

<file path=ppt/media/image19.jpg>
</file>

<file path=ppt/media/image2.jpg>
</file>

<file path=ppt/media/image20.jpeg>
</file>

<file path=ppt/media/image21.jpeg>
</file>

<file path=ppt/media/image22.jpeg>
</file>

<file path=ppt/media/image23.jpg>
</file>

<file path=ppt/media/image24.jp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jpg>
</file>

<file path=ppt/media/image4.jpe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BBEE5-04DF-41F9-BBEE-E5F7EA93C4D9}" type="datetimeFigureOut">
              <a:rPr lang="en-US" smtClean="0"/>
              <a:t>7/1/23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3E900-0BF3-458C-BD5F-1CE3102956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79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Bonjour a tous ,nous tenons d’abord à remercier </a:t>
            </a:r>
            <a:r>
              <a:rPr lang="fr-FR" dirty="0"/>
              <a:t>Monsieur</a:t>
            </a:r>
            <a:r>
              <a:rPr lang="fr-FR" baseline="0" dirty="0"/>
              <a:t> le président</a:t>
            </a:r>
          </a:p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Monsieur l’examinateur</a:t>
            </a:r>
            <a:r>
              <a:rPr lang="fr-FR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d’avoir accepter d’évaluer ce travail et notre encadreurs pour leurs efforts fournis; Maintenant on va entamer la présentation de notre travail qui porte sur la </a:t>
            </a:r>
            <a:r>
              <a:rPr lang="fr-FR" baseline="0" dirty="0"/>
              <a:t>Conception d’un système basé IOT pour une serre intelligente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 en commençant par le plan de travail qui contient : </a:t>
            </a:r>
            <a:endParaRPr lang="fr-FR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380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877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endParaRPr lang="fr-FR" baseline="0" dirty="0"/>
          </a:p>
          <a:p>
            <a:pPr marL="171450" lvl="0" indent="-171450">
              <a:buFontTx/>
              <a:buChar char="-"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termine cette partie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l’objectif de notre travail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16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err="1">
                <a:effectLst/>
                <a:latin typeface="Helvetica" pitchFamily="2" charset="0"/>
              </a:rPr>
              <a:t>En</a:t>
            </a:r>
            <a:r>
              <a:rPr lang="en-US" sz="1200" dirty="0">
                <a:effectLst/>
                <a:latin typeface="Helvetica" pitchFamily="2" charset="0"/>
              </a:rPr>
              <a:t> raison de </a:t>
            </a:r>
            <a:r>
              <a:rPr lang="en-US" sz="1200" dirty="0" err="1">
                <a:effectLst/>
                <a:latin typeface="Helvetica" pitchFamily="2" charset="0"/>
              </a:rPr>
              <a:t>sa</a:t>
            </a:r>
            <a:r>
              <a:rPr lang="en-US" sz="1200" dirty="0">
                <a:effectLst/>
                <a:latin typeface="Helvetica" pitchFamily="2" charset="0"/>
              </a:rPr>
              <a:t> forte </a:t>
            </a:r>
            <a:r>
              <a:rPr lang="en-US" sz="1200" dirty="0" err="1">
                <a:effectLst/>
                <a:latin typeface="Helvetica" pitchFamily="2" charset="0"/>
              </a:rPr>
              <a:t>productivité</a:t>
            </a:r>
            <a:r>
              <a:rPr lang="en-US" sz="1200" dirty="0">
                <a:effectLst/>
                <a:latin typeface="Helvetica" pitchFamily="2" charset="0"/>
              </a:rPr>
              <a:t> et </a:t>
            </a:r>
            <a:r>
              <a:rPr lang="en-US" sz="1200" dirty="0" err="1">
                <a:effectLst/>
                <a:latin typeface="Helvetica" pitchFamily="2" charset="0"/>
              </a:rPr>
              <a:t>là</a:t>
            </a:r>
            <a:r>
              <a:rPr lang="en-US" sz="1200" dirty="0">
                <a:effectLst/>
                <a:latin typeface="Helvetica" pitchFamily="2" charset="0"/>
              </a:rPr>
              <a:t> </a:t>
            </a:r>
            <a:r>
              <a:rPr lang="en-US" sz="1200" dirty="0" err="1">
                <a:effectLst/>
                <a:latin typeface="Helvetica" pitchFamily="2" charset="0"/>
              </a:rPr>
              <a:t>sa</a:t>
            </a:r>
            <a:r>
              <a:rPr lang="en-US" sz="1200" dirty="0">
                <a:effectLst/>
                <a:latin typeface="Helvetica" pitchFamily="2" charset="0"/>
              </a:rPr>
              <a:t> </a:t>
            </a:r>
            <a:r>
              <a:rPr lang="en-US" sz="1200" dirty="0" err="1">
                <a:effectLst/>
                <a:latin typeface="Helvetica" pitchFamily="2" charset="0"/>
              </a:rPr>
              <a:t>maîtrise</a:t>
            </a:r>
            <a:r>
              <a:rPr lang="en-US" sz="1200" dirty="0">
                <a:effectLst/>
                <a:latin typeface="Helvetica" pitchFamily="2" charset="0"/>
              </a:rPr>
              <a:t> </a:t>
            </a:r>
            <a:r>
              <a:rPr lang="en-US" sz="1200" dirty="0" err="1">
                <a:effectLst/>
                <a:latin typeface="Helvetica" pitchFamily="2" charset="0"/>
              </a:rPr>
              <a:t>en</a:t>
            </a:r>
            <a:r>
              <a:rPr lang="en-US" sz="1200" dirty="0">
                <a:effectLst/>
                <a:latin typeface="Helvetica" pitchFamily="2" charset="0"/>
              </a:rPr>
              <a:t> </a:t>
            </a:r>
            <a:r>
              <a:rPr lang="en-US" sz="1200" dirty="0" err="1">
                <a:effectLst/>
                <a:latin typeface="Helvetica" pitchFamily="2" charset="0"/>
              </a:rPr>
              <a:t>Algérie</a:t>
            </a:r>
            <a:r>
              <a:rPr lang="en-US" sz="1200" dirty="0">
                <a:effectLst/>
                <a:latin typeface="Helvetica" pitchFamily="2" charset="0"/>
              </a:rPr>
              <a:t> </a:t>
            </a:r>
            <a:r>
              <a:rPr lang="en-US" sz="1200" dirty="0" err="1">
                <a:effectLst/>
                <a:latin typeface="Helvetica" pitchFamily="2" charset="0"/>
              </a:rPr>
              <a:t>cette</a:t>
            </a:r>
            <a:r>
              <a:rPr lang="en-US" sz="1200" dirty="0">
                <a:effectLst/>
                <a:latin typeface="Helvetica" pitchFamily="2" charset="0"/>
              </a:rPr>
              <a:t> phase </a:t>
            </a:r>
            <a:r>
              <a:rPr lang="en-US" sz="1200" dirty="0" err="1">
                <a:effectLst/>
                <a:latin typeface="Helvetica" pitchFamily="2" charset="0"/>
              </a:rPr>
              <a:t>permettra</a:t>
            </a:r>
            <a:r>
              <a:rPr lang="en-US" sz="1200" dirty="0">
                <a:effectLst/>
                <a:latin typeface="Helvetica" pitchFamily="2" charset="0"/>
              </a:rPr>
              <a:t> de </a:t>
            </a:r>
            <a:r>
              <a:rPr lang="en-US" sz="1200" dirty="0" err="1">
                <a:effectLst/>
                <a:latin typeface="Helvetica" pitchFamily="2" charset="0"/>
              </a:rPr>
              <a:t>ressortir</a:t>
            </a:r>
            <a:r>
              <a:rPr lang="en-US" sz="1200" dirty="0">
                <a:effectLst/>
                <a:latin typeface="Helvetica" pitchFamily="2" charset="0"/>
              </a:rPr>
              <a:t> les </a:t>
            </a:r>
            <a:r>
              <a:rPr lang="en-US" sz="1200" dirty="0" err="1">
                <a:effectLst/>
                <a:latin typeface="Helvetica" pitchFamily="2" charset="0"/>
              </a:rPr>
              <a:t>paramètres</a:t>
            </a:r>
            <a:r>
              <a:rPr lang="en-US" sz="1200" dirty="0">
                <a:effectLst/>
                <a:latin typeface="Helvetica" pitchFamily="2" charset="0"/>
              </a:rPr>
              <a:t> </a:t>
            </a:r>
            <a:r>
              <a:rPr lang="en-US" sz="1200" dirty="0" err="1">
                <a:effectLst/>
                <a:latin typeface="Helvetica" pitchFamily="2" charset="0"/>
              </a:rPr>
              <a:t>importants</a:t>
            </a:r>
            <a:r>
              <a:rPr lang="en-US" sz="1200" dirty="0">
                <a:effectLst/>
                <a:latin typeface="Helvetica" pitchFamily="2" charset="0"/>
              </a:rPr>
              <a:t> pour </a:t>
            </a:r>
            <a:r>
              <a:rPr lang="en-US" sz="1200" dirty="0" err="1">
                <a:effectLst/>
                <a:latin typeface="Helvetica" pitchFamily="2" charset="0"/>
              </a:rPr>
              <a:t>attaindre</a:t>
            </a:r>
            <a:r>
              <a:rPr lang="en-US" sz="1200" dirty="0">
                <a:effectLst/>
                <a:latin typeface="Helvetica" pitchFamily="2" charset="0"/>
              </a:rPr>
              <a:t> les </a:t>
            </a:r>
            <a:r>
              <a:rPr lang="en-US" sz="1200" dirty="0" err="1">
                <a:effectLst/>
                <a:latin typeface="Helvetica" pitchFamily="2" charset="0"/>
              </a:rPr>
              <a:t>objectifs</a:t>
            </a:r>
            <a:r>
              <a:rPr lang="en-US" sz="1200" dirty="0">
                <a:effectLst/>
                <a:latin typeface="Helvetica" pitchFamily="2" charset="0"/>
              </a:rPr>
              <a:t> </a:t>
            </a:r>
            <a:r>
              <a:rPr lang="en-US" sz="1200" dirty="0" err="1">
                <a:effectLst/>
                <a:latin typeface="Helvetica" pitchFamily="2" charset="0"/>
              </a:rPr>
              <a:t>définis</a:t>
            </a:r>
            <a:r>
              <a:rPr lang="en-US" sz="1200" dirty="0">
                <a:effectLst/>
                <a:latin typeface="Helvetica" pitchFamily="2" charset="0"/>
              </a:rPr>
              <a:t> par un </a:t>
            </a:r>
            <a:r>
              <a:rPr lang="en-US" sz="1200" dirty="0" err="1">
                <a:effectLst/>
                <a:latin typeface="Helvetica" pitchFamily="2" charset="0"/>
              </a:rPr>
              <a:t>agriculteur</a:t>
            </a:r>
            <a:r>
              <a:rPr lang="en-US" sz="1200" dirty="0">
                <a:effectLst/>
                <a:latin typeface="Helvetica" pitchFamily="2" charset="0"/>
              </a:rPr>
              <a:t>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1049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r>
              <a:rPr lang="fr-FR" baseline="0" dirty="0"/>
              <a:t>Maintenant on aborde le principe de notre solution proposée</a:t>
            </a:r>
          </a:p>
          <a:p>
            <a:pPr marL="171450" lvl="0" indent="-171450">
              <a:buFontTx/>
              <a:buChar char="-"/>
            </a:pP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3229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1-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La gestion des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tâches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dans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intelligentes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repose sur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l'utilisation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systèmes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automatisés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et de technologies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avancées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pour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optimiser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opérations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agricoles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 Comme smart  irrigation. 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2-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Une application web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dédiée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peut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être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utilisée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pour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effectuer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différentes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tâches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gestion de la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intelligente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Cette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application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offre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une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interface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conviviale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qui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permet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aux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exploitants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contrôler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système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la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intelligente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temps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réel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exploitants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peuvent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accéder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à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l'application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à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tout moment et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surveiller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direct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paramètres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environnementaux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dispositifs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d'automatisation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et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opérations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cours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9807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Tx/>
              <a:buNone/>
            </a:pP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Maintenant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que nous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avons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une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compréhension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générale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intelligentes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et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leur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importance,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abordons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processus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conception qui 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été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mis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place pour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développer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installations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innovantes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0454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Voici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matrials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utilize pour la realization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notre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system </a:t>
            </a:r>
          </a:p>
          <a:p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Un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microcontrôleur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est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un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composant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électronique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programmable , pour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controle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et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l'automatise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les taches ,il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contient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périphériques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d'entrée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/sortie . Les entrees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sont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les 3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capteur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utlise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Lumiere temp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humidi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humidit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sol et les sortie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sont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dispositifs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Pomp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d’eau,Vantilateur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et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lompe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.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3809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Grace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à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un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logiciel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design des circuits nous </a:t>
            </a:r>
            <a:r>
              <a:rPr lang="en-US" b="0" dirty="0" err="1">
                <a:solidFill>
                  <a:srgbClr val="1D75CD"/>
                </a:solidFill>
                <a:effectLst/>
                <a:latin typeface="Roboto" panose="02000000000000000000" pitchFamily="2" charset="0"/>
              </a:rPr>
              <a:t>produisait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prototype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fonctionnel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la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intelligente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qui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contient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capteurs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et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dispositifs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1D75CD"/>
                </a:solidFill>
                <a:effectLst/>
                <a:latin typeface="Roboto" panose="02000000000000000000" pitchFamily="2" charset="0"/>
              </a:rPr>
              <a:t>choisis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89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  <a:latin typeface="Helvetica Neue" panose="02000503000000020004" pitchFamily="2" charset="0"/>
              </a:rPr>
              <a:t>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microcontrolleur</a:t>
            </a:r>
            <a:r>
              <a:rPr lang="en-US" dirty="0">
                <a:effectLst/>
                <a:latin typeface="Helvetica Neue" panose="02000503000000020004" pitchFamily="2" charset="0"/>
              </a:rPr>
              <a:t> 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reste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tjr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 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bouqule</a:t>
            </a:r>
            <a:r>
              <a:rPr lang="en-US" dirty="0">
                <a:effectLst/>
                <a:latin typeface="Helvetica Neue" panose="02000503000000020004" pitchFamily="2" charset="0"/>
              </a:rPr>
              <a:t>  sur les ‘operation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suivant</a:t>
            </a:r>
            <a:r>
              <a:rPr lang="en-US" dirty="0">
                <a:effectLst/>
                <a:latin typeface="Helvetica Neue" panose="02000503000000020004" pitchFamily="2" charset="0"/>
              </a:rPr>
              <a:t> </a:t>
            </a:r>
          </a:p>
          <a:p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premiere il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recupure</a:t>
            </a:r>
            <a:r>
              <a:rPr lang="en-US" dirty="0">
                <a:effectLst/>
                <a:latin typeface="Helvetica Neue" panose="02000503000000020004" pitchFamily="2" charset="0"/>
              </a:rPr>
              <a:t>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parametres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depuis</a:t>
            </a:r>
            <a:r>
              <a:rPr lang="en-US" dirty="0">
                <a:effectLst/>
                <a:latin typeface="Helvetica Neue" panose="02000503000000020004" pitchFamily="2" charset="0"/>
              </a:rPr>
              <a:t> le system</a:t>
            </a:r>
          </a:p>
          <a:p>
            <a:r>
              <a:rPr lang="en-US" dirty="0" err="1">
                <a:effectLst/>
                <a:latin typeface="Helvetica Neue" panose="02000503000000020004" pitchFamily="2" charset="0"/>
              </a:rPr>
              <a:t>Apres</a:t>
            </a:r>
            <a:r>
              <a:rPr lang="en-US" dirty="0">
                <a:effectLst/>
                <a:latin typeface="Helvetica Neue" panose="02000503000000020004" pitchFamily="2" charset="0"/>
              </a:rPr>
              <a:t> il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comence</a:t>
            </a:r>
            <a:r>
              <a:rPr lang="en-US" dirty="0">
                <a:effectLst/>
                <a:latin typeface="Helvetica Neue" panose="02000503000000020004" pitchFamily="2" charset="0"/>
              </a:rPr>
              <a:t> par la premiere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etape</a:t>
            </a:r>
            <a:r>
              <a:rPr lang="en-US" dirty="0">
                <a:effectLst/>
                <a:latin typeface="Helvetica Neue" panose="02000503000000020004" pitchFamily="2" charset="0"/>
              </a:rPr>
              <a:t> qui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est</a:t>
            </a:r>
            <a:r>
              <a:rPr lang="en-US" dirty="0">
                <a:effectLst/>
                <a:latin typeface="Helvetica Neue" panose="02000503000000020004" pitchFamily="2" charset="0"/>
              </a:rPr>
              <a:t> la lecture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succussivment</a:t>
            </a:r>
            <a:r>
              <a:rPr lang="en-US" dirty="0">
                <a:effectLst/>
                <a:latin typeface="Helvetica Neue" panose="02000503000000020004" pitchFamily="2" charset="0"/>
              </a:rPr>
              <a:t>  de la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tempurature</a:t>
            </a:r>
            <a:r>
              <a:rPr lang="en-US" dirty="0">
                <a:effectLst/>
                <a:latin typeface="Helvetica Neue" panose="02000503000000020004" pitchFamily="2" charset="0"/>
              </a:rPr>
              <a:t> et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himidite</a:t>
            </a:r>
            <a:r>
              <a:rPr lang="en-US" dirty="0">
                <a:effectLst/>
                <a:latin typeface="Helvetica Neue" panose="02000503000000020004" pitchFamily="2" charset="0"/>
              </a:rPr>
              <a:t> ,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lhumidte</a:t>
            </a:r>
            <a:r>
              <a:rPr lang="en-US" dirty="0">
                <a:effectLst/>
                <a:latin typeface="Helvetica Neue" panose="02000503000000020004" pitchFamily="2" charset="0"/>
              </a:rPr>
              <a:t> de sol et la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valeur</a:t>
            </a:r>
            <a:r>
              <a:rPr lang="en-US" dirty="0">
                <a:effectLst/>
                <a:latin typeface="Helvetica Neue" panose="02000503000000020004" pitchFamily="2" charset="0"/>
              </a:rPr>
              <a:t> de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lumiere</a:t>
            </a:r>
            <a:r>
              <a:rPr lang="en-US" dirty="0">
                <a:effectLst/>
                <a:latin typeface="Helvetica Neue" panose="02000503000000020004" pitchFamily="2" charset="0"/>
              </a:rPr>
              <a:t> </a:t>
            </a:r>
          </a:p>
          <a:p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suit il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traite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sucsussivment</a:t>
            </a:r>
            <a:r>
              <a:rPr lang="en-US" dirty="0">
                <a:effectLst/>
                <a:latin typeface="Helvetica Neue" panose="02000503000000020004" pitchFamily="2" charset="0"/>
              </a:rPr>
              <a:t> 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diferrents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valeurs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selon</a:t>
            </a:r>
            <a:r>
              <a:rPr lang="en-US" dirty="0">
                <a:effectLst/>
                <a:latin typeface="Helvetica Neue" panose="02000503000000020004" pitchFamily="2" charset="0"/>
              </a:rPr>
              <a:t>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parametres</a:t>
            </a:r>
            <a:r>
              <a:rPr lang="en-US" dirty="0">
                <a:effectLst/>
                <a:latin typeface="Helvetica Neue" panose="02000503000000020004" pitchFamily="2" charset="0"/>
              </a:rPr>
              <a:t> 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puis</a:t>
            </a:r>
            <a:r>
              <a:rPr lang="en-US" dirty="0">
                <a:effectLst/>
                <a:latin typeface="Helvetica Neue" panose="02000503000000020004" pitchFamily="2" charset="0"/>
              </a:rPr>
              <a:t> il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actionne</a:t>
            </a:r>
            <a:r>
              <a:rPr lang="en-US" dirty="0">
                <a:effectLst/>
                <a:latin typeface="Helvetica Neue" panose="02000503000000020004" pitchFamily="2" charset="0"/>
              </a:rPr>
              <a:t> soi on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ou</a:t>
            </a:r>
            <a:r>
              <a:rPr lang="en-US" dirty="0">
                <a:effectLst/>
                <a:latin typeface="Helvetica Neue" panose="02000503000000020004" pitchFamily="2" charset="0"/>
              </a:rPr>
              <a:t> off sur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dispositf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conserne</a:t>
            </a:r>
            <a:r>
              <a:rPr lang="fr-FR" dirty="0">
                <a:effectLst/>
                <a:latin typeface="Helvetica Neue" panose="02000503000000020004" pitchFamily="2" charset="0"/>
              </a:rPr>
              <a:t>.</a:t>
            </a:r>
            <a:endParaRPr lang="en-US" dirty="0">
              <a:effectLst/>
              <a:latin typeface="Helvetica Neue" panose="02000503000000020004" pitchFamily="2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9318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  <a:latin typeface="Helvetica Neue" panose="02000503000000020004" pitchFamily="2" charset="0"/>
              </a:rPr>
              <a:t>Qui a deux interface 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-Une avec le micro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controlleur</a:t>
            </a:r>
            <a:r>
              <a:rPr lang="en-US" dirty="0">
                <a:effectLst/>
                <a:latin typeface="Helvetica Neue" panose="02000503000000020004" pitchFamily="2" charset="0"/>
              </a:rPr>
              <a:t> et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l’autre</a:t>
            </a:r>
            <a:r>
              <a:rPr lang="en-US" dirty="0">
                <a:effectLst/>
                <a:latin typeface="Helvetica Neue" panose="02000503000000020004" pitchFamily="2" charset="0"/>
              </a:rPr>
              <a:t> avec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utilisateur</a:t>
            </a:r>
            <a:r>
              <a:rPr lang="en-US" dirty="0">
                <a:effectLst/>
                <a:latin typeface="Helvetica Neue" panose="02000503000000020004" pitchFamily="2" charset="0"/>
              </a:rPr>
              <a:t> </a:t>
            </a:r>
          </a:p>
          <a:p>
            <a:r>
              <a:rPr lang="en-US" dirty="0" err="1">
                <a:effectLst/>
                <a:latin typeface="Helvetica Neue" panose="02000503000000020004" pitchFamily="2" charset="0"/>
              </a:rPr>
              <a:t>Tous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dabord</a:t>
            </a:r>
            <a:r>
              <a:rPr lang="en-US" dirty="0">
                <a:effectLst/>
                <a:latin typeface="Helvetica Neue" panose="02000503000000020004" pitchFamily="2" charset="0"/>
              </a:rPr>
              <a:t>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système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recupure</a:t>
            </a:r>
            <a:r>
              <a:rPr lang="en-US" dirty="0">
                <a:effectLst/>
                <a:latin typeface="Helvetica Neue" panose="02000503000000020004" pitchFamily="2" charset="0"/>
              </a:rPr>
              <a:t>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paramters</a:t>
            </a:r>
            <a:r>
              <a:rPr lang="en-US" dirty="0">
                <a:effectLst/>
                <a:latin typeface="Helvetica Neue" panose="02000503000000020004" pitchFamily="2" charset="0"/>
              </a:rPr>
              <a:t> des la bd et envoi au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microcontrolleur</a:t>
            </a:r>
            <a:r>
              <a:rPr lang="en-US" dirty="0">
                <a:effectLst/>
                <a:latin typeface="Helvetica Neue" panose="02000503000000020004" pitchFamily="2" charset="0"/>
              </a:rPr>
              <a:t> </a:t>
            </a:r>
          </a:p>
          <a:p>
            <a:r>
              <a:rPr lang="en-US" dirty="0" err="1">
                <a:effectLst/>
                <a:latin typeface="Helvetica Neue" panose="02000503000000020004" pitchFamily="2" charset="0"/>
              </a:rPr>
              <a:t>Puis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passera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vers</a:t>
            </a:r>
            <a:r>
              <a:rPr lang="en-US" dirty="0">
                <a:effectLst/>
                <a:latin typeface="Helvetica Neue" panose="02000503000000020004" pitchFamily="2" charset="0"/>
              </a:rPr>
              <a:t> la collection de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donnees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recoit</a:t>
            </a:r>
            <a:r>
              <a:rPr lang="en-US" dirty="0">
                <a:effectLst/>
                <a:latin typeface="Helvetica Neue" panose="02000503000000020004" pitchFamily="2" charset="0"/>
              </a:rPr>
              <a:t> de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microcontrollleur</a:t>
            </a:r>
            <a:r>
              <a:rPr lang="en-US" dirty="0">
                <a:effectLst/>
                <a:latin typeface="Helvetica Neue" panose="02000503000000020004" pitchFamily="2" charset="0"/>
              </a:rPr>
              <a:t> et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ajoutra</a:t>
            </a:r>
            <a:r>
              <a:rPr lang="en-US" dirty="0">
                <a:effectLst/>
                <a:latin typeface="Helvetica Neue" panose="02000503000000020004" pitchFamily="2" charset="0"/>
              </a:rPr>
              <a:t> au bd .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Ensuite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système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informe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l’analyseur</a:t>
            </a:r>
            <a:r>
              <a:rPr lang="en-US" dirty="0">
                <a:effectLst/>
                <a:latin typeface="Helvetica Neue" panose="02000503000000020004" pitchFamily="2" charset="0"/>
              </a:rPr>
              <a:t> de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donnees</a:t>
            </a:r>
            <a:r>
              <a:rPr lang="en-US" dirty="0">
                <a:effectLst/>
                <a:latin typeface="Helvetica Neue" panose="02000503000000020004" pitchFamily="2" charset="0"/>
              </a:rPr>
              <a:t> .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dernie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construit</a:t>
            </a:r>
            <a:r>
              <a:rPr lang="en-US" dirty="0">
                <a:effectLst/>
                <a:latin typeface="Helvetica Neue" panose="02000503000000020004" pitchFamily="2" charset="0"/>
              </a:rPr>
              <a:t>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dasbord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concerner</a:t>
            </a:r>
            <a:r>
              <a:rPr lang="en-US" dirty="0">
                <a:effectLst/>
                <a:latin typeface="Helvetica Neue" panose="02000503000000020004" pitchFamily="2" charset="0"/>
              </a:rPr>
              <a:t> et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affichera</a:t>
            </a:r>
            <a:r>
              <a:rPr lang="en-US" dirty="0">
                <a:effectLst/>
                <a:latin typeface="Helvetica Neue" panose="02000503000000020004" pitchFamily="2" charset="0"/>
              </a:rPr>
              <a:t> au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utilisateur</a:t>
            </a:r>
            <a:r>
              <a:rPr lang="en-US" dirty="0">
                <a:effectLst/>
                <a:latin typeface="Helvetica Neue" panose="02000503000000020004" pitchFamily="2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22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</a:t>
            </a:r>
            <a:r>
              <a:rPr lang="fr-FR" baseline="0" dirty="0"/>
              <a:t>contexte et la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problématique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ou nous allons présenter la définition de la serre intelligente, le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concept d'IoT,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problématique </a:t>
            </a:r>
            <a:r>
              <a:rPr lang="fr-F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à traiter dans le cadre de se projet et l’objectif de notre travail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  On abordera ensuite la solution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proposée </a:t>
            </a:r>
            <a:r>
              <a:rPr lang="fr-FR" baseline="0" dirty="0"/>
              <a:t>et là on va définir le principe de notre solution proposée, puis en discutera la conception et l’implémentation de notre système 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Tx/>
              <a:buChar char="-"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Nous terminons par </a:t>
            </a:r>
            <a:r>
              <a:rPr lang="fr-FR" baseline="0" dirty="0"/>
              <a:t>une conclusion et des perspectives  </a:t>
            </a:r>
          </a:p>
          <a:p>
            <a:pPr marL="171450" lvl="0" indent="-171450">
              <a:buFontTx/>
              <a:buChar char="-"/>
            </a:pPr>
            <a:endParaRPr lang="fr-FR" baseline="0" dirty="0"/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vu la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tendace</a:t>
            </a:r>
            <a:r>
              <a:rPr lang="en-US" dirty="0">
                <a:effectLst/>
                <a:latin typeface="Helvetica Neue" panose="02000503000000020004" pitchFamily="2" charset="0"/>
              </a:rPr>
              <a:t> de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L'agriculture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monidale</a:t>
            </a:r>
            <a:r>
              <a:rPr lang="en-US" dirty="0">
                <a:effectLst/>
                <a:latin typeface="Helvetica Neue" panose="02000503000000020004" pitchFamily="2" charset="0"/>
              </a:rPr>
              <a:t> et son  importance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algerie</a:t>
            </a:r>
            <a:r>
              <a:rPr lang="en-US" dirty="0">
                <a:effectLst/>
                <a:latin typeface="Helvetica Neue" panose="02000503000000020004" pitchFamily="2" charset="0"/>
              </a:rPr>
              <a:t> ,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cette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derniere</a:t>
            </a:r>
            <a:r>
              <a:rPr lang="en-US" dirty="0">
                <a:effectLst/>
                <a:latin typeface="Helvetica Neue" panose="02000503000000020004" pitchFamily="2" charset="0"/>
              </a:rPr>
              <a:t> qui 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se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soucie</a:t>
            </a:r>
            <a:r>
              <a:rPr lang="en-US" dirty="0">
                <a:effectLst/>
                <a:latin typeface="Helvetica Neue" panose="02000503000000020004" pitchFamily="2" charset="0"/>
              </a:rPr>
              <a:t> sur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l’augmentation</a:t>
            </a:r>
            <a:r>
              <a:rPr lang="en-US" dirty="0">
                <a:effectLst/>
                <a:latin typeface="Helvetica Neue" panose="02000503000000020004" pitchFamily="2" charset="0"/>
              </a:rPr>
              <a:t> de la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producteviter</a:t>
            </a:r>
            <a:r>
              <a:rPr lang="en-US" dirty="0">
                <a:effectLst/>
                <a:latin typeface="Helvetica Neue" panose="02000503000000020004" pitchFamily="2" charset="0"/>
              </a:rPr>
              <a:t> 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donc</a:t>
            </a:r>
            <a:r>
              <a:rPr lang="en-US" dirty="0">
                <a:effectLst/>
                <a:latin typeface="Helvetica Neue" panose="02000503000000020004" pitchFamily="2" charset="0"/>
              </a:rPr>
              <a:t> on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est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t’obliger</a:t>
            </a:r>
            <a:r>
              <a:rPr lang="en-US" dirty="0">
                <a:effectLst/>
                <a:latin typeface="Helvetica Neue" panose="02000503000000020004" pitchFamily="2" charset="0"/>
              </a:rPr>
              <a:t> de la bien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maitriser</a:t>
            </a:r>
            <a:r>
              <a:rPr lang="en-US" dirty="0">
                <a:effectLst/>
                <a:latin typeface="Helvetica Neue" panose="02000503000000020004" pitchFamily="2" charset="0"/>
              </a:rPr>
              <a:t> . Et pour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ce</a:t>
            </a:r>
            <a:r>
              <a:rPr lang="en-US" dirty="0">
                <a:effectLst/>
                <a:latin typeface="Helvetica Neue" panose="02000503000000020004" pitchFamily="2" charset="0"/>
              </a:rPr>
              <a:t> but nous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concentrons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cette</a:t>
            </a:r>
            <a:r>
              <a:rPr lang="en-US" dirty="0">
                <a:effectLst/>
                <a:latin typeface="Helvetica Neue" panose="02000503000000020004" pitchFamily="2" charset="0"/>
              </a:rPr>
              <a:t> étude sur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serres</a:t>
            </a:r>
            <a:r>
              <a:rPr lang="en-US" dirty="0">
                <a:effectLst/>
                <a:latin typeface="Helvetica Neue" panose="02000503000000020004" pitchFamily="2" charset="0"/>
              </a:rPr>
              <a:t> .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On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comancons</a:t>
            </a:r>
            <a:r>
              <a:rPr lang="en-US" dirty="0">
                <a:effectLst/>
                <a:latin typeface="Helvetica Neue" panose="02000503000000020004" pitchFamily="2" charset="0"/>
              </a:rPr>
              <a:t> avec la phase 1 :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serres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intelligents</a:t>
            </a:r>
            <a:endParaRPr lang="en-US" dirty="0">
              <a:effectLst/>
              <a:latin typeface="Helvetica Neue" panose="02000503000000020004" pitchFamily="2" charset="0"/>
            </a:endParaRPr>
          </a:p>
          <a:p>
            <a:pPr marL="171450" lvl="0" indent="-171450">
              <a:buFontTx/>
              <a:buChar char="-"/>
            </a:pP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871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resume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tous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qu</a:t>
            </a:r>
            <a:r>
              <a:rPr lang="en-US" dirty="0">
                <a:effectLst/>
                <a:latin typeface="Helvetica Neue" panose="02000503000000020004" pitchFamily="2" charset="0"/>
              </a:rPr>
              <a:t>’ on a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dit</a:t>
            </a:r>
            <a:r>
              <a:rPr lang="en-US" dirty="0">
                <a:effectLst/>
                <a:latin typeface="Helvetica Neue" panose="02000503000000020004" pitchFamily="2" charset="0"/>
              </a:rPr>
              <a:t> sur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cette</a:t>
            </a:r>
            <a:r>
              <a:rPr lang="en-US" dirty="0">
                <a:effectLst/>
                <a:latin typeface="Helvetica Neue" panose="02000503000000020004" pitchFamily="2" charset="0"/>
              </a:rPr>
              <a:t> architecture  qui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contien</a:t>
            </a:r>
            <a:r>
              <a:rPr lang="en-US" dirty="0">
                <a:effectLst/>
                <a:latin typeface="Helvetica Neue" panose="02000503000000020004" pitchFamily="2" charset="0"/>
              </a:rPr>
              <a:t> deux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boites</a:t>
            </a:r>
            <a:endParaRPr lang="en-US" dirty="0"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Une de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microcontrolleur</a:t>
            </a:r>
            <a:r>
              <a:rPr lang="en-US" dirty="0">
                <a:effectLst/>
                <a:latin typeface="Helvetica Neue" panose="02000503000000020004" pitchFamily="2" charset="0"/>
              </a:rPr>
              <a:t> qui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intergait</a:t>
            </a:r>
            <a:r>
              <a:rPr lang="en-US" dirty="0">
                <a:effectLst/>
                <a:latin typeface="Helvetica Neue" panose="02000503000000020004" pitchFamily="2" charset="0"/>
              </a:rPr>
              <a:t> avec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deffirents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capteurs</a:t>
            </a:r>
            <a:r>
              <a:rPr lang="en-US" dirty="0">
                <a:effectLst/>
                <a:latin typeface="Helvetica Neue" panose="02000503000000020004" pitchFamily="2" charset="0"/>
              </a:rPr>
              <a:t> et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disopositifs</a:t>
            </a:r>
            <a:r>
              <a:rPr lang="en-US" dirty="0">
                <a:effectLst/>
                <a:latin typeface="Helvetica Neue" panose="02000503000000020004" pitchFamily="2" charset="0"/>
              </a:rPr>
              <a:t>.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Et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l’autre</a:t>
            </a:r>
            <a:r>
              <a:rPr lang="en-US" dirty="0">
                <a:effectLst/>
                <a:latin typeface="Helvetica Neue" panose="02000503000000020004" pitchFamily="2" charset="0"/>
              </a:rPr>
              <a:t> du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système</a:t>
            </a:r>
            <a:r>
              <a:rPr lang="en-US" dirty="0">
                <a:effectLst/>
                <a:latin typeface="Helvetica Neue" panose="02000503000000020004" pitchFamily="2" charset="0"/>
              </a:rPr>
              <a:t> qui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intergait</a:t>
            </a:r>
            <a:r>
              <a:rPr lang="en-US" dirty="0">
                <a:effectLst/>
                <a:latin typeface="Helvetica Neue" panose="02000503000000020004" pitchFamily="2" charset="0"/>
              </a:rPr>
              <a:t> avec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utilisateur</a:t>
            </a:r>
            <a:r>
              <a:rPr lang="en-US" dirty="0">
                <a:effectLst/>
                <a:latin typeface="Helvetica Neue" panose="02000503000000020004" pitchFamily="2" charset="0"/>
              </a:rPr>
              <a:t> .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on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passera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vers</a:t>
            </a:r>
            <a:r>
              <a:rPr lang="en-US" dirty="0">
                <a:effectLst/>
                <a:latin typeface="Helvetica Neue" panose="02000503000000020004" pitchFamily="2" charset="0"/>
              </a:rPr>
              <a:t>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diagramme</a:t>
            </a:r>
            <a:r>
              <a:rPr lang="en-US" dirty="0">
                <a:effectLst/>
                <a:latin typeface="Helvetica Neue" panose="02000503000000020004" pitchFamily="2" charset="0"/>
              </a:rPr>
              <a:t> pour bien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comprendre</a:t>
            </a:r>
            <a:r>
              <a:rPr lang="en-US" dirty="0">
                <a:effectLst/>
                <a:latin typeface="Helvetica Neue" panose="02000503000000020004" pitchFamily="2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7498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Helvetica Neue" panose="02000503000000020004" pitchFamily="2" charset="0"/>
              </a:rPr>
              <a:t>Voici</a:t>
            </a:r>
            <a:r>
              <a:rPr lang="en-US" dirty="0">
                <a:effectLst/>
                <a:latin typeface="Helvetica Neue" panose="02000503000000020004" pitchFamily="2" charset="0"/>
              </a:rPr>
              <a:t>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diagrame</a:t>
            </a:r>
            <a:r>
              <a:rPr lang="en-US" dirty="0">
                <a:effectLst/>
                <a:latin typeface="Helvetica Neue" panose="02000503000000020004" pitchFamily="2" charset="0"/>
              </a:rPr>
              <a:t> de sequence de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microcontrolleur</a:t>
            </a:r>
            <a:r>
              <a:rPr lang="en-US" dirty="0">
                <a:effectLst/>
                <a:latin typeface="Helvetica Neue" panose="02000503000000020004" pitchFamily="2" charset="0"/>
              </a:rPr>
              <a:t> :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-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Premierment</a:t>
            </a:r>
            <a:r>
              <a:rPr lang="en-US" dirty="0">
                <a:effectLst/>
                <a:latin typeface="Helvetica Neue" panose="02000503000000020004" pitchFamily="2" charset="0"/>
              </a:rPr>
              <a:t> il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recupure</a:t>
            </a:r>
            <a:r>
              <a:rPr lang="en-US" dirty="0">
                <a:effectLst/>
                <a:latin typeface="Helvetica Neue" panose="02000503000000020004" pitchFamily="2" charset="0"/>
              </a:rPr>
              <a:t>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parametres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depuis</a:t>
            </a:r>
            <a:r>
              <a:rPr lang="en-US" dirty="0">
                <a:effectLst/>
                <a:latin typeface="Helvetica Neue" panose="02000503000000020004" pitchFamily="2" charset="0"/>
              </a:rPr>
              <a:t> le system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Ensuite il lire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succussivment</a:t>
            </a:r>
            <a:r>
              <a:rPr lang="en-US" dirty="0">
                <a:effectLst/>
                <a:latin typeface="Helvetica Neue" panose="02000503000000020004" pitchFamily="2" charset="0"/>
              </a:rPr>
              <a:t> 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valleur</a:t>
            </a:r>
            <a:r>
              <a:rPr lang="en-US" dirty="0">
                <a:effectLst/>
                <a:latin typeface="Helvetica Neue" panose="02000503000000020004" pitchFamily="2" charset="0"/>
              </a:rPr>
              <a:t>  par port qui determine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capteur</a:t>
            </a:r>
            <a:r>
              <a:rPr lang="en-US" dirty="0">
                <a:effectLst/>
                <a:latin typeface="Helvetica Neue" panose="02000503000000020004" pitchFamily="2" charset="0"/>
              </a:rPr>
              <a:t> </a:t>
            </a:r>
          </a:p>
          <a:p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outre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une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traitment</a:t>
            </a:r>
            <a:r>
              <a:rPr lang="en-US" dirty="0">
                <a:effectLst/>
                <a:latin typeface="Helvetica Neue" panose="02000503000000020004" pitchFamily="2" charset="0"/>
              </a:rPr>
              <a:t> de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donnees</a:t>
            </a:r>
            <a:r>
              <a:rPr lang="en-US" dirty="0">
                <a:effectLst/>
                <a:latin typeface="Helvetica Neue" panose="02000503000000020004" pitchFamily="2" charset="0"/>
              </a:rPr>
              <a:t> 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sucsussivment</a:t>
            </a:r>
            <a:r>
              <a:rPr lang="en-US" dirty="0">
                <a:effectLst/>
                <a:latin typeface="Helvetica Neue" panose="02000503000000020004" pitchFamily="2" charset="0"/>
              </a:rPr>
              <a:t>  des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diferrents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valeurs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selon</a:t>
            </a:r>
            <a:r>
              <a:rPr lang="en-US" dirty="0">
                <a:effectLst/>
                <a:latin typeface="Helvetica Neue" panose="02000503000000020004" pitchFamily="2" charset="0"/>
              </a:rPr>
              <a:t>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parametres</a:t>
            </a:r>
            <a:r>
              <a:rPr lang="en-US" dirty="0">
                <a:effectLst/>
                <a:latin typeface="Helvetica Neue" panose="02000503000000020004" pitchFamily="2" charset="0"/>
              </a:rPr>
              <a:t> 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puis</a:t>
            </a:r>
            <a:r>
              <a:rPr lang="en-US" dirty="0">
                <a:effectLst/>
                <a:latin typeface="Helvetica Neue" panose="02000503000000020004" pitchFamily="2" charset="0"/>
              </a:rPr>
              <a:t> il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actionne</a:t>
            </a:r>
            <a:r>
              <a:rPr lang="en-US" dirty="0">
                <a:effectLst/>
                <a:latin typeface="Helvetica Neue" panose="02000503000000020004" pitchFamily="2" charset="0"/>
              </a:rPr>
              <a:t> soi on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ou</a:t>
            </a:r>
            <a:r>
              <a:rPr lang="en-US" dirty="0">
                <a:effectLst/>
                <a:latin typeface="Helvetica Neue" panose="02000503000000020004" pitchFamily="2" charset="0"/>
              </a:rPr>
              <a:t> off sur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dispositf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conserne</a:t>
            </a:r>
            <a:endParaRPr lang="en-US" dirty="0">
              <a:effectLst/>
              <a:latin typeface="Helvetica Neue" panose="02000503000000020004" pitchFamily="2" charset="0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882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  <a:latin typeface="Helvetica Neue" panose="02000503000000020004" pitchFamily="2" charset="0"/>
              </a:rPr>
              <a:t>Ce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diagrame</a:t>
            </a:r>
            <a:r>
              <a:rPr lang="en-US" dirty="0">
                <a:effectLst/>
                <a:latin typeface="Helvetica Neue" panose="02000503000000020004" pitchFamily="2" charset="0"/>
              </a:rPr>
              <a:t> de sequence pour le dashboard de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prametrage</a:t>
            </a:r>
            <a:r>
              <a:rPr lang="en-US" dirty="0">
                <a:effectLst/>
                <a:latin typeface="Helvetica Neue" panose="02000503000000020004" pitchFamily="2" charset="0"/>
              </a:rPr>
              <a:t> </a:t>
            </a:r>
          </a:p>
          <a:p>
            <a:r>
              <a:rPr lang="en-US" dirty="0" err="1">
                <a:effectLst/>
                <a:latin typeface="Helvetica Neue" panose="02000503000000020004" pitchFamily="2" charset="0"/>
              </a:rPr>
              <a:t>Tous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dabord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utilisateur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specifie</a:t>
            </a:r>
            <a:r>
              <a:rPr lang="en-US" dirty="0">
                <a:effectLst/>
                <a:latin typeface="Helvetica Neue" panose="02000503000000020004" pitchFamily="2" charset="0"/>
              </a:rPr>
              <a:t>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formulaire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concerne</a:t>
            </a:r>
            <a:endParaRPr lang="en-US" dirty="0"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système</a:t>
            </a:r>
            <a:r>
              <a:rPr lang="en-US" dirty="0">
                <a:effectLst/>
                <a:latin typeface="Helvetica Neue" panose="02000503000000020004" pitchFamily="2" charset="0"/>
              </a:rPr>
              <a:t> extract de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donnees</a:t>
            </a:r>
            <a:r>
              <a:rPr lang="en-US" dirty="0">
                <a:effectLst/>
                <a:latin typeface="Helvetica Neue" panose="02000503000000020004" pitchFamily="2" charset="0"/>
              </a:rPr>
              <a:t> initial du BD et affiche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formulaire</a:t>
            </a:r>
            <a:r>
              <a:rPr lang="en-US" dirty="0">
                <a:effectLst/>
                <a:latin typeface="Helvetica Neue" panose="02000503000000020004" pitchFamily="2" charset="0"/>
              </a:rPr>
              <a:t> </a:t>
            </a:r>
          </a:p>
          <a:p>
            <a:r>
              <a:rPr lang="en-US" dirty="0" err="1">
                <a:effectLst/>
                <a:latin typeface="Helvetica Neue" panose="02000503000000020004" pitchFamily="2" charset="0"/>
              </a:rPr>
              <a:t>L’utilisateur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rempli</a:t>
            </a:r>
            <a:r>
              <a:rPr lang="en-US" dirty="0">
                <a:effectLst/>
                <a:latin typeface="Helvetica Neue" panose="02000503000000020004" pitchFamily="2" charset="0"/>
              </a:rPr>
              <a:t>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formulaire</a:t>
            </a:r>
            <a:r>
              <a:rPr lang="en-US" dirty="0">
                <a:effectLst/>
                <a:latin typeface="Helvetica Neue" panose="02000503000000020004" pitchFamily="2" charset="0"/>
              </a:rPr>
              <a:t> .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Une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verefication</a:t>
            </a:r>
            <a:r>
              <a:rPr lang="en-US" dirty="0">
                <a:effectLst/>
                <a:latin typeface="Helvetica Neue" panose="02000503000000020004" pitchFamily="2" charset="0"/>
              </a:rPr>
              <a:t> mise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place sur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donnees</a:t>
            </a:r>
            <a:r>
              <a:rPr lang="en-US" dirty="0">
                <a:effectLst/>
                <a:latin typeface="Helvetica Neue" panose="02000503000000020004" pitchFamily="2" charset="0"/>
              </a:rPr>
              <a:t> 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Si les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donnees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sont</a:t>
            </a:r>
            <a:r>
              <a:rPr lang="en-US" dirty="0">
                <a:effectLst/>
                <a:latin typeface="Helvetica Neue" panose="02000503000000020004" pitchFamily="2" charset="0"/>
              </a:rPr>
              <a:t> valid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système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ajoutra</a:t>
            </a:r>
            <a:r>
              <a:rPr lang="en-US" dirty="0">
                <a:effectLst/>
                <a:latin typeface="Helvetica Neue" panose="02000503000000020004" pitchFamily="2" charset="0"/>
              </a:rPr>
              <a:t> au bd et un message de confirmation sera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afficher</a:t>
            </a:r>
            <a:r>
              <a:rPr lang="en-US" dirty="0">
                <a:effectLst/>
                <a:latin typeface="Helvetica Neue" panose="02000503000000020004" pitchFamily="2" charset="0"/>
              </a:rPr>
              <a:t> au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utilisateur</a:t>
            </a:r>
            <a:r>
              <a:rPr lang="en-US" dirty="0">
                <a:effectLst/>
                <a:latin typeface="Helvetica Neue" panose="02000503000000020004" pitchFamily="2" charset="0"/>
              </a:rPr>
              <a:t>.</a:t>
            </a:r>
          </a:p>
          <a:p>
            <a:r>
              <a:rPr lang="en-US" dirty="0" err="1">
                <a:effectLst/>
                <a:latin typeface="Helvetica Neue" panose="02000503000000020004" pitchFamily="2" charset="0"/>
              </a:rPr>
              <a:t>Sinon</a:t>
            </a:r>
            <a:r>
              <a:rPr lang="en-US" dirty="0">
                <a:effectLst/>
                <a:latin typeface="Helvetica Neue" panose="02000503000000020004" pitchFamily="2" charset="0"/>
              </a:rPr>
              <a:t> le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système</a:t>
            </a:r>
            <a:r>
              <a:rPr lang="en-US" dirty="0">
                <a:effectLst/>
                <a:latin typeface="Helvetica Neue" panose="02000503000000020004" pitchFamily="2" charset="0"/>
              </a:rPr>
              <a:t> affiche un message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d’erreur</a:t>
            </a:r>
            <a:r>
              <a:rPr lang="en-US" dirty="0">
                <a:effectLst/>
                <a:latin typeface="Helvetica Neue" panose="02000503000000020004" pitchFamily="2" charset="0"/>
              </a:rPr>
              <a:t> au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utilisateur</a:t>
            </a:r>
            <a:r>
              <a:rPr lang="en-US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42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r>
              <a:rPr lang="fr-FR" baseline="0" dirty="0"/>
              <a:t>En passe maintenant a l’</a:t>
            </a:r>
            <a:r>
              <a:rPr lang="fr-FR" baseline="0" dirty="0" err="1"/>
              <a:t>implimentation</a:t>
            </a:r>
            <a:r>
              <a:rPr lang="fr-FR" baseline="0" dirty="0"/>
              <a:t> . </a:t>
            </a:r>
          </a:p>
          <a:p>
            <a:pPr marL="171450" lvl="0" indent="-171450">
              <a:buFontTx/>
              <a:buChar char="-"/>
            </a:pP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9903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aseline="0" dirty="0"/>
              <a:t>Les langage et les plateformes qu’on a utilisé pour la réalisation de notre projet</a:t>
            </a:r>
          </a:p>
          <a:p>
            <a:r>
              <a:rPr lang="fr-FR" baseline="0" dirty="0"/>
              <a:t>On a utilisé </a:t>
            </a:r>
            <a:r>
              <a:rPr lang="fr-FR" baseline="0" dirty="0" err="1"/>
              <a:t>php</a:t>
            </a:r>
            <a:r>
              <a:rPr lang="fr-FR" baseline="0" dirty="0"/>
              <a:t> pour la réalisation de l’application web à la faveur de </a:t>
            </a:r>
            <a:r>
              <a:rPr lang="fr-FR" baseline="0" dirty="0" err="1"/>
              <a:t>framework</a:t>
            </a:r>
            <a:r>
              <a:rPr lang="fr-FR" baseline="0" dirty="0"/>
              <a:t> </a:t>
            </a:r>
            <a:r>
              <a:rPr lang="fr-FR" baseline="0" dirty="0" err="1"/>
              <a:t>laravel</a:t>
            </a:r>
            <a:r>
              <a:rPr lang="fr-FR" baseline="0" dirty="0"/>
              <a:t>.</a:t>
            </a:r>
          </a:p>
          <a:p>
            <a:r>
              <a:rPr lang="fr-FR" baseline="0" dirty="0" err="1"/>
              <a:t>c++</a:t>
            </a:r>
            <a:r>
              <a:rPr lang="fr-FR" baseline="0" dirty="0"/>
              <a:t> pour la programmation de </a:t>
            </a:r>
            <a:r>
              <a:rPr lang="fr-FR" baseline="0" dirty="0" err="1"/>
              <a:t>microcontrolleur</a:t>
            </a:r>
            <a:endParaRPr lang="fr-FR" baseline="0" dirty="0"/>
          </a:p>
          <a:p>
            <a:r>
              <a:rPr lang="fr-FR" baseline="0" dirty="0"/>
              <a:t>MySQL pour la gestion de la base de donnée.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4934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aseline="0" dirty="0"/>
              <a:t>Dans notre système en utilise API Application </a:t>
            </a:r>
            <a:r>
              <a:rPr lang="fr-FR" baseline="0" dirty="0" err="1"/>
              <a:t>Programming</a:t>
            </a:r>
            <a:r>
              <a:rPr lang="fr-FR" baseline="0" dirty="0"/>
              <a:t> interface qui permet la communication entre application web et le </a:t>
            </a:r>
            <a:r>
              <a:rPr lang="fr-FR" baseline="0" dirty="0" err="1"/>
              <a:t>microcontrolleur</a:t>
            </a:r>
            <a:r>
              <a:rPr lang="fr-FR" baseline="0" dirty="0"/>
              <a:t> et </a:t>
            </a:r>
            <a:r>
              <a:rPr lang="en-US" sz="1800" baseline="0" dirty="0">
                <a:effectLst/>
                <a:latin typeface="TeXGyrePagellaX"/>
              </a:rPr>
              <a:t> </a:t>
            </a:r>
            <a:r>
              <a:rPr lang="en-US" sz="1800" baseline="0" dirty="0" err="1">
                <a:effectLst/>
                <a:latin typeface="TeXGyrePagellaX"/>
              </a:rPr>
              <a:t>l’</a:t>
            </a:r>
            <a:r>
              <a:rPr lang="en-US" sz="1800" dirty="0" err="1">
                <a:effectLst/>
                <a:latin typeface="TeXGyrePagellaX"/>
              </a:rPr>
              <a:t>échanger</a:t>
            </a:r>
            <a:r>
              <a:rPr lang="en-US" sz="1800" dirty="0">
                <a:effectLst/>
                <a:latin typeface="TeXGyrePagellaX"/>
              </a:rPr>
              <a:t> les </a:t>
            </a:r>
            <a:r>
              <a:rPr lang="en-US" sz="1800" dirty="0" err="1">
                <a:effectLst/>
                <a:latin typeface="TeXGyrePagellaX"/>
              </a:rPr>
              <a:t>données</a:t>
            </a:r>
            <a:r>
              <a:rPr lang="en-US" sz="1800" dirty="0">
                <a:effectLst/>
                <a:latin typeface="TeXGyrePagellaX"/>
              </a:rPr>
              <a:t>.</a:t>
            </a:r>
            <a:endParaRPr lang="en-US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effectLst/>
            </a:endParaRPr>
          </a:p>
          <a:p>
            <a:r>
              <a:rPr lang="en-GB" dirty="0"/>
              <a:t>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5687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Voici</a:t>
            </a:r>
            <a:r>
              <a:rPr lang="en-GB" dirty="0"/>
              <a:t> </a:t>
            </a:r>
            <a:r>
              <a:rPr lang="en-GB" dirty="0" err="1"/>
              <a:t>Quelques</a:t>
            </a:r>
            <a:r>
              <a:rPr lang="en-GB" dirty="0"/>
              <a:t> interfaces </a:t>
            </a:r>
            <a:r>
              <a:rPr lang="en-GB" dirty="0" err="1"/>
              <a:t>graphiques</a:t>
            </a:r>
            <a:r>
              <a:rPr lang="en-GB" dirty="0"/>
              <a:t> </a:t>
            </a:r>
          </a:p>
          <a:p>
            <a:r>
              <a:rPr lang="en-GB" dirty="0"/>
              <a:t>Login Page par email et password .</a:t>
            </a:r>
          </a:p>
          <a:p>
            <a:r>
              <a:rPr lang="en-GB" dirty="0"/>
              <a:t>Main Dashboard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effectLst/>
                <a:latin typeface="TeXGyrePagellaX"/>
              </a:rPr>
              <a:t>Ce </a:t>
            </a:r>
            <a:r>
              <a:rPr lang="en-GB" dirty="0"/>
              <a:t>Dashboard </a:t>
            </a:r>
            <a:r>
              <a:rPr lang="en-US" sz="1800" dirty="0" err="1">
                <a:effectLst/>
                <a:latin typeface="TeXGyrePagellaX"/>
              </a:rPr>
              <a:t>visualise</a:t>
            </a:r>
            <a:r>
              <a:rPr lang="en-US" sz="1800" dirty="0">
                <a:effectLst/>
                <a:latin typeface="TeXGyrePagellaX"/>
              </a:rPr>
              <a:t> les </a:t>
            </a:r>
            <a:r>
              <a:rPr lang="en-US" sz="1800" dirty="0" err="1">
                <a:effectLst/>
                <a:latin typeface="TeXGyrePagellaX"/>
              </a:rPr>
              <a:t>donnees</a:t>
            </a:r>
            <a:r>
              <a:rPr lang="en-US" sz="1800" dirty="0">
                <a:effectLst/>
                <a:latin typeface="TeXGyrePagellaX"/>
              </a:rPr>
              <a:t> </a:t>
            </a:r>
            <a:r>
              <a:rPr lang="en-US" sz="1800" dirty="0" err="1">
                <a:effectLst/>
                <a:latin typeface="TeXGyrePagellaX"/>
              </a:rPr>
              <a:t>recuperer</a:t>
            </a:r>
            <a:r>
              <a:rPr lang="en-US" sz="1800" dirty="0">
                <a:effectLst/>
                <a:latin typeface="TeXGyrePagellaX"/>
              </a:rPr>
              <a:t> par </a:t>
            </a:r>
            <a:r>
              <a:rPr lang="en-US" sz="1800" dirty="0" err="1">
                <a:effectLst/>
                <a:latin typeface="TeXGyrePagellaX"/>
              </a:rPr>
              <a:t>microcontrolleur</a:t>
            </a:r>
            <a:r>
              <a:rPr lang="en-US" sz="1800" dirty="0">
                <a:effectLst/>
                <a:latin typeface="TeXGyrePagellaX"/>
              </a:rPr>
              <a:t>  </a:t>
            </a:r>
            <a:r>
              <a:rPr lang="en-US" sz="1800" dirty="0" err="1">
                <a:effectLst/>
                <a:latin typeface="TeXGyrePagellaX"/>
              </a:rPr>
              <a:t>donnees</a:t>
            </a:r>
            <a:r>
              <a:rPr lang="en-US" sz="1800" dirty="0">
                <a:effectLst/>
                <a:latin typeface="TeXGyrePagellaX"/>
              </a:rPr>
              <a:t> du  </a:t>
            </a:r>
            <a:r>
              <a:rPr lang="en-US" sz="1800" dirty="0" err="1">
                <a:effectLst/>
                <a:latin typeface="TeXGyrePagellaX"/>
              </a:rPr>
              <a:t>capteurs</a:t>
            </a:r>
            <a:r>
              <a:rPr lang="en-US" sz="1800" dirty="0">
                <a:effectLst/>
                <a:latin typeface="TeXGyrePagellaX"/>
              </a:rPr>
              <a:t> et </a:t>
            </a:r>
            <a:r>
              <a:rPr lang="en-US" sz="1800" dirty="0" err="1">
                <a:effectLst/>
                <a:latin typeface="TeXGyrePagellaX"/>
              </a:rPr>
              <a:t>etat</a:t>
            </a:r>
            <a:r>
              <a:rPr lang="en-US" sz="1800" dirty="0">
                <a:effectLst/>
                <a:latin typeface="TeXGyrePagellaX"/>
              </a:rPr>
              <a:t> de </a:t>
            </a:r>
            <a:r>
              <a:rPr lang="en-US" sz="1800" dirty="0" err="1">
                <a:effectLst/>
                <a:latin typeface="TeXGyrePagellaX"/>
              </a:rPr>
              <a:t>dispositifs</a:t>
            </a:r>
            <a:r>
              <a:rPr lang="en-US" sz="1800" dirty="0">
                <a:effectLst/>
                <a:latin typeface="TeXGyrePagellaX"/>
              </a:rPr>
              <a:t> </a:t>
            </a:r>
            <a:r>
              <a:rPr lang="en-US" sz="1800" dirty="0" err="1">
                <a:effectLst/>
                <a:latin typeface="TeXGyrePagellaX"/>
              </a:rPr>
              <a:t>en</a:t>
            </a:r>
            <a:r>
              <a:rPr lang="en-US" sz="1800" dirty="0">
                <a:effectLst/>
                <a:latin typeface="TeXGyrePagellaX"/>
              </a:rPr>
              <a:t> temps reel.</a:t>
            </a:r>
            <a:endParaRPr lang="en-US" dirty="0">
              <a:effectLst/>
            </a:endParaRPr>
          </a:p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4505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eXGyrePagellaX"/>
              </a:rPr>
              <a:t>Dans </a:t>
            </a:r>
            <a:r>
              <a:rPr lang="en-US" sz="1800" dirty="0" err="1">
                <a:effectLst/>
                <a:latin typeface="TeXGyrePagellaX"/>
              </a:rPr>
              <a:t>ce</a:t>
            </a:r>
            <a:r>
              <a:rPr lang="en-US" sz="1800" dirty="0">
                <a:effectLst/>
                <a:latin typeface="TeXGyrePagellaX"/>
              </a:rPr>
              <a:t> Dashboard </a:t>
            </a:r>
            <a:r>
              <a:rPr lang="en-US" sz="1800" dirty="0" err="1">
                <a:effectLst/>
                <a:latin typeface="TeXGyrePagellaX"/>
              </a:rPr>
              <a:t>En</a:t>
            </a:r>
            <a:r>
              <a:rPr lang="en-US" sz="1800" dirty="0">
                <a:effectLst/>
                <a:latin typeface="TeXGyrePagellaX"/>
              </a:rPr>
              <a:t> </a:t>
            </a:r>
            <a:r>
              <a:rPr lang="en-US" sz="1800" dirty="0" err="1">
                <a:effectLst/>
                <a:latin typeface="TeXGyrePagellaX"/>
              </a:rPr>
              <a:t>represente</a:t>
            </a:r>
            <a:r>
              <a:rPr lang="en-US" sz="1800" dirty="0">
                <a:effectLst/>
                <a:latin typeface="TeXGyrePagellaX"/>
              </a:rPr>
              <a:t> les </a:t>
            </a:r>
            <a:r>
              <a:rPr lang="en-US" sz="1800" dirty="0" err="1">
                <a:effectLst/>
                <a:latin typeface="TeXGyrePagellaX"/>
              </a:rPr>
              <a:t>donnees</a:t>
            </a:r>
            <a:r>
              <a:rPr lang="en-US" sz="1800" dirty="0">
                <a:effectLst/>
                <a:latin typeface="TeXGyrePagellaX"/>
              </a:rPr>
              <a:t> </a:t>
            </a:r>
            <a:r>
              <a:rPr lang="en-US" sz="1800" dirty="0" err="1">
                <a:effectLst/>
                <a:latin typeface="TeXGyrePagellaX"/>
              </a:rPr>
              <a:t>collecté</a:t>
            </a:r>
            <a:r>
              <a:rPr lang="en-US" sz="1800" dirty="0">
                <a:effectLst/>
                <a:latin typeface="TeXGyrePagellaX"/>
              </a:rPr>
              <a:t>  </a:t>
            </a:r>
            <a:r>
              <a:rPr lang="en-US" sz="1800" dirty="0" err="1">
                <a:effectLst/>
                <a:latin typeface="TeXGyrePagellaX"/>
              </a:rPr>
              <a:t>en</a:t>
            </a:r>
            <a:r>
              <a:rPr lang="en-US" sz="1800" dirty="0">
                <a:effectLst/>
                <a:latin typeface="TeXGyrePagellaX"/>
              </a:rPr>
              <a:t> </a:t>
            </a:r>
            <a:r>
              <a:rPr lang="en-US" sz="1800" dirty="0" err="1">
                <a:effectLst/>
                <a:latin typeface="TeXGyrePagellaX"/>
              </a:rPr>
              <a:t>Graphe</a:t>
            </a:r>
            <a:r>
              <a:rPr lang="en-US" sz="1800" dirty="0">
                <a:effectLst/>
                <a:latin typeface="TeXGyrePagellaX"/>
              </a:rPr>
              <a:t> Linear  qui </a:t>
            </a:r>
            <a:r>
              <a:rPr lang="en-US" sz="1800" dirty="0" err="1">
                <a:effectLst/>
                <a:latin typeface="TeXGyrePagellaX"/>
              </a:rPr>
              <a:t>peut</a:t>
            </a:r>
            <a:r>
              <a:rPr lang="en-US" sz="1800" dirty="0">
                <a:effectLst/>
                <a:latin typeface="TeXGyrePagellaX"/>
              </a:rPr>
              <a:t> </a:t>
            </a:r>
            <a:r>
              <a:rPr lang="en-US" sz="1800" dirty="0" err="1">
                <a:effectLst/>
                <a:latin typeface="TeXGyrePagellaX"/>
              </a:rPr>
              <a:t>filtre</a:t>
            </a:r>
            <a:r>
              <a:rPr lang="en-US" sz="1800" dirty="0">
                <a:effectLst/>
                <a:latin typeface="TeXGyrePagellaX"/>
              </a:rPr>
              <a:t> par la date de depart et de fin .</a:t>
            </a:r>
            <a:endParaRPr lang="en-US" dirty="0">
              <a:effectLst/>
            </a:endParaRPr>
          </a:p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4849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Centre de  Notification :s</a:t>
            </a:r>
          </a:p>
          <a:p>
            <a:r>
              <a:rPr lang="en-GB" dirty="0" err="1"/>
              <a:t>Administrateur</a:t>
            </a:r>
            <a:r>
              <a:rPr lang="en-GB" dirty="0"/>
              <a:t> </a:t>
            </a:r>
            <a:r>
              <a:rPr lang="en-GB" dirty="0" err="1"/>
              <a:t>peut</a:t>
            </a:r>
            <a:r>
              <a:rPr lang="en-GB" dirty="0"/>
              <a:t> notifier </a:t>
            </a:r>
            <a:r>
              <a:rPr lang="en-GB" dirty="0" err="1"/>
              <a:t>lorsque</a:t>
            </a:r>
            <a:r>
              <a:rPr lang="en-GB" dirty="0"/>
              <a:t> un </a:t>
            </a:r>
            <a:r>
              <a:rPr lang="en-GB" dirty="0" err="1"/>
              <a:t>anomalie</a:t>
            </a:r>
            <a:r>
              <a:rPr lang="en-GB" dirty="0"/>
              <a:t>.</a:t>
            </a:r>
          </a:p>
          <a:p>
            <a:r>
              <a:rPr lang="en-GB" dirty="0"/>
              <a:t>il </a:t>
            </a:r>
            <a:r>
              <a:rPr lang="en-GB" dirty="0" err="1"/>
              <a:t>peut</a:t>
            </a:r>
            <a:r>
              <a:rPr lang="en-GB" dirty="0"/>
              <a:t> </a:t>
            </a:r>
            <a:r>
              <a:rPr lang="en-GB" dirty="0" err="1"/>
              <a:t>aussi</a:t>
            </a:r>
            <a:r>
              <a:rPr lang="en-GB" dirty="0"/>
              <a:t> modifier les </a:t>
            </a:r>
            <a:r>
              <a:rPr lang="en-GB" dirty="0" err="1"/>
              <a:t>parametres</a:t>
            </a:r>
            <a:r>
              <a:rPr lang="en-GB" dirty="0"/>
              <a:t> </a:t>
            </a:r>
            <a:r>
              <a:rPr lang="en-GB" dirty="0" err="1"/>
              <a:t>testé</a:t>
            </a:r>
            <a:r>
              <a:rPr lang="en-GB" dirty="0"/>
              <a:t> grace </a:t>
            </a:r>
            <a:r>
              <a:rPr lang="en-GB" dirty="0" err="1"/>
              <a:t>ce</a:t>
            </a:r>
            <a:r>
              <a:rPr lang="en-GB" dirty="0"/>
              <a:t>  </a:t>
            </a:r>
            <a:r>
              <a:rPr lang="en-GB" dirty="0" err="1"/>
              <a:t>formilaire</a:t>
            </a:r>
            <a:r>
              <a:rPr lang="en-GB" dirty="0"/>
              <a:t> .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9947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Tx/>
              <a:buNone/>
            </a:pPr>
            <a:r>
              <a:rPr lang="fr-FR" baseline="0" dirty="0"/>
              <a:t>Voici maintenant la conclusion et les perspectives</a:t>
            </a:r>
          </a:p>
          <a:p>
            <a:pPr marL="171450" lvl="0" indent="-171450">
              <a:buFontTx/>
              <a:buChar char="-"/>
            </a:pP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680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Tx/>
              <a:buNone/>
            </a:pPr>
            <a:r>
              <a:rPr lang="fr-FR" baseline="0" dirty="0"/>
              <a:t>Contexte et problématique : Les serres intelligentes</a:t>
            </a:r>
          </a:p>
          <a:p>
            <a:pPr marL="171450" lvl="0" indent="-171450">
              <a:buFontTx/>
              <a:buChar char="-"/>
            </a:pP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2683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Vu que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seulement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quelque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capteurs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éte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́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utilise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́ et non pas la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totalite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́ pour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une</a:t>
            </a:r>
            <a:endParaRPr lang="en-US" sz="1200" dirty="0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agriculture sous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serre</a:t>
            </a:r>
            <a:r>
              <a:rPr lang="en-US" sz="120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endParaRPr lang="en-US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3255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dirty="0">
                <a:solidFill>
                  <a:srgbClr val="666666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Comme perspective à notre travail, nous comptons réaliser :</a:t>
            </a:r>
            <a:endParaRPr lang="fr-FR" b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363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nos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jours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la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technologie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infiltré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tous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secteurs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 Elle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joue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un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rôle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très important pour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faciliter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nombreuses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tâches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améliorer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l'efficacité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processus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dans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différents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domaines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 Agriculture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est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l’un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domaines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ameliore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par la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technologie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 sous le nom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intelligente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Que est ce que c’est</a:t>
            </a:r>
            <a:r>
              <a:rPr lang="fr-FR" baseline="0" dirty="0"/>
              <a:t> alors une serre intelligente </a:t>
            </a:r>
            <a:r>
              <a:rPr lang="fr-FR" dirty="0"/>
              <a:t>et qu'est-ce qu’elle a nous apporté?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>
                <a:solidFill>
                  <a:schemeClr val="accent6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Une serre intelligente (smart </a:t>
            </a:r>
            <a:r>
              <a:rPr lang="fr-FR" dirty="0" err="1">
                <a:solidFill>
                  <a:schemeClr val="accent6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greenhouse</a:t>
            </a:r>
            <a:r>
              <a:rPr lang="fr-FR" dirty="0">
                <a:solidFill>
                  <a:schemeClr val="accent6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en anglais) peut être……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843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1- Nous allons nous concentrer sur 4 aspects cruciaux.</a:t>
            </a:r>
          </a:p>
          <a:p>
            <a:endParaRPr 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Temperature 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Humidite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Humidite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sol , Lumiere .</a:t>
            </a:r>
          </a:p>
          <a:p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Grâce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à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parametres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, le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système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contrôle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peut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prendre des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décisions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précises pour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réguler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la temperature,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humidite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humidite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sol et Lumiere 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à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l'intérieur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la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 Par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exemple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si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température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devient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trop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élevée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le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système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peut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activer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dispositifs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ventilation pour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permettre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une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circulation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d'air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et un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refroidissement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2379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Grâce 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ont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apporté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plusieurs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avantages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et contributions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significatives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Voici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quelques-uns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des apports des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intelligentes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1- les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serres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intelligentes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sont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capables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d'automatiser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nombreuses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tâches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agricoles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2-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maximiser la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productivité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à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améliorer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la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qualité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des cultures.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3-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un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contrôle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précis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l'environnement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qui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permet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cultiver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plantes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tout au long de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l'année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indépendamment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des conditions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météorologiques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extérieures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341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r>
              <a:rPr lang="fr-FR" baseline="0" dirty="0"/>
              <a:t>On passe maintenant aux systèmes IOT</a:t>
            </a:r>
          </a:p>
          <a:p>
            <a:pPr marL="171450" lvl="0" indent="-171450">
              <a:buFontTx/>
              <a:buChar char="-"/>
            </a:pP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4433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également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connu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sous le nom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d'Internet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of Things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en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anglais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est un système de dispositifs ou objets informatiques interconnectés et capable de transférer des données sur un  réseau.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0773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r>
              <a:rPr lang="fr-FR" baseline="0" dirty="0"/>
              <a:t>En passera par la </a:t>
            </a:r>
            <a:r>
              <a:rPr lang="fr-FR" baseline="0" dirty="0" err="1"/>
              <a:t>problimatique</a:t>
            </a:r>
            <a:endParaRPr lang="fr-FR" baseline="0" dirty="0"/>
          </a:p>
          <a:p>
            <a:pPr marL="171450" lvl="0" indent="-171450">
              <a:buFontTx/>
              <a:buChar char="-"/>
            </a:pP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3E900-0BF3-458C-BD5F-1CE31029562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768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 Backgroun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184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382963" y="438150"/>
            <a:ext cx="5532437" cy="366077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862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219200" y="2311400"/>
            <a:ext cx="3200400" cy="256857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02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182938" y="1476375"/>
            <a:ext cx="2686050" cy="159385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4191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86200" y="914400"/>
            <a:ext cx="5105400" cy="386715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741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798888" y="1822450"/>
            <a:ext cx="1546225" cy="22606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8685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mockup lef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793750"/>
            <a:ext cx="3581400" cy="434975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1529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86200" y="423863"/>
            <a:ext cx="5257800" cy="471963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7160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ne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303963" y="1338263"/>
            <a:ext cx="1601787" cy="251142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5994400" y="3032125"/>
            <a:ext cx="2260600" cy="151765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093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334000" y="1006475"/>
            <a:ext cx="3810000" cy="3338513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421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800350" y="1223963"/>
            <a:ext cx="3543300" cy="205105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94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/half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295275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4934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 Portfoli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686300" y="654050"/>
            <a:ext cx="2514600" cy="3986213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04800" y="569913"/>
            <a:ext cx="2514600" cy="39862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729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Portfoli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3348038" y="361950"/>
            <a:ext cx="2586038" cy="365760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5913438" y="487363"/>
            <a:ext cx="1951037" cy="3362325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1279525" y="487363"/>
            <a:ext cx="2089150" cy="3362325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11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 Portfoli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6748463" y="1504950"/>
            <a:ext cx="1879600" cy="1814513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4668838" y="1504950"/>
            <a:ext cx="1882775" cy="1814513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2592388" y="1504950"/>
            <a:ext cx="1879600" cy="1814513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15938" y="1504950"/>
            <a:ext cx="1879600" cy="1814513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6139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 Portfoli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1593850" y="3222625"/>
            <a:ext cx="1557338" cy="81438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576388" y="590550"/>
            <a:ext cx="1574800" cy="237807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3405188" y="2457450"/>
            <a:ext cx="2309812" cy="1579563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405188" y="590550"/>
            <a:ext cx="2309812" cy="159067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5967413" y="590550"/>
            <a:ext cx="1592262" cy="3459163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4117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 Portfolio&amp;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822325" y="1670050"/>
            <a:ext cx="1800225" cy="2463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2722563" y="438150"/>
            <a:ext cx="1800225" cy="2463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4621213" y="1670050"/>
            <a:ext cx="1800225" cy="2463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6521450" y="438150"/>
            <a:ext cx="1800225" cy="2463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1306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Big and 3 small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7335838" y="2840038"/>
            <a:ext cx="1579562" cy="133191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5668963" y="2840038"/>
            <a:ext cx="1581150" cy="133191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003675" y="2840038"/>
            <a:ext cx="1579563" cy="133191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30213" y="742950"/>
            <a:ext cx="2971800" cy="415925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4314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Left Middel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28600" y="1119188"/>
            <a:ext cx="3733800" cy="340995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531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Center/Bot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489325" y="1047750"/>
            <a:ext cx="2165350" cy="4095750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2290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right/bot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059363" y="666750"/>
            <a:ext cx="4084637" cy="447675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664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right/To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805363" y="57150"/>
            <a:ext cx="4110037" cy="317182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68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right/bot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019800" y="742950"/>
            <a:ext cx="3124200" cy="440055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9932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Right/middel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486400" y="1276350"/>
            <a:ext cx="3576638" cy="290988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268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Left/b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708525" cy="514350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365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Left/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285750"/>
            <a:ext cx="3733800" cy="485775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56301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Left/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914400" y="133350"/>
            <a:ext cx="3454400" cy="388620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1274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Left 2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38600" cy="514350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617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Left/bottom2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6200" y="590550"/>
            <a:ext cx="3505200" cy="455295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5830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Long Picture/ lef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1276350"/>
            <a:ext cx="5486400" cy="259080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93451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mall Picture/middel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1200150"/>
            <a:ext cx="3200400" cy="259080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5943600" y="1200150"/>
            <a:ext cx="3200400" cy="259080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2049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17701" y="-68580"/>
            <a:ext cx="5308600" cy="530733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148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Screen Lef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69888" y="1158875"/>
            <a:ext cx="1601787" cy="2511425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835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midd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138488" y="895350"/>
            <a:ext cx="2867025" cy="424815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3021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right/middel/h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105400" y="1047750"/>
            <a:ext cx="3048000" cy="4095750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6109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Team memb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05263" y="573088"/>
            <a:ext cx="1133475" cy="112712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9991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team memb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068445" y="907732"/>
            <a:ext cx="1006475" cy="1004888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900"/>
            </a:lvl1pPr>
          </a:lstStyle>
          <a:p>
            <a:endParaRPr 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068445" y="2214562"/>
            <a:ext cx="1006475" cy="1004888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900"/>
            </a:lvl1pPr>
          </a:lstStyle>
          <a:p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068763" y="3521075"/>
            <a:ext cx="1006475" cy="1004888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9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3522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 team memb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014377" y="1123950"/>
            <a:ext cx="1371600" cy="137160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880777" y="1123950"/>
            <a:ext cx="1371600" cy="137160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2747177" y="1123950"/>
            <a:ext cx="1371600" cy="137160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14363" y="1123950"/>
            <a:ext cx="1371600" cy="137160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83282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team member Lef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08013" y="1157288"/>
            <a:ext cx="1611312" cy="1608137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3300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EDB093C-23E2-483E-8A28-F62691419A5A}" type="datetimeFigureOut">
              <a:rPr lang="en-US" smtClean="0"/>
              <a:t>7/1/23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C3692F2-1D81-45E1-884D-D7FBD7F9DC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426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 Stand Middel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162300" y="895350"/>
            <a:ext cx="2819400" cy="4246563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00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en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743450" y="514350"/>
            <a:ext cx="3257550" cy="421005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139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lide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887538" y="1479550"/>
            <a:ext cx="5368925" cy="36417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128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lide Mockup2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1196975"/>
            <a:ext cx="5334000" cy="3946525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63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lide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551238" y="1428750"/>
            <a:ext cx="5592762" cy="363855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146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8534400" y="133350"/>
            <a:ext cx="365760" cy="3657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496300" y="185423"/>
            <a:ext cx="44196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fld id="{8EC393B6-E0F6-492C-9092-92F1D23B8E33}" type="slidenum">
              <a:rPr lang="en-US" sz="1100" smtClean="0">
                <a:solidFill>
                  <a:schemeClr val="bg1"/>
                </a:solidFill>
              </a:rPr>
              <a:pPr algn="ctr"/>
              <a:t>‹#›</a:t>
            </a:fld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661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38" r:id="rId5"/>
    <p:sldLayoutId id="2147483739" r:id="rId6"/>
    <p:sldLayoutId id="2147483707" r:id="rId7"/>
    <p:sldLayoutId id="2147483706" r:id="rId8"/>
    <p:sldLayoutId id="2147483705" r:id="rId9"/>
    <p:sldLayoutId id="2147483704" r:id="rId10"/>
    <p:sldLayoutId id="2147483699" r:id="rId11"/>
    <p:sldLayoutId id="2147483698" r:id="rId12"/>
    <p:sldLayoutId id="2147483703" r:id="rId13"/>
    <p:sldLayoutId id="2147483697" r:id="rId14"/>
    <p:sldLayoutId id="2147483712" r:id="rId15"/>
    <p:sldLayoutId id="2147483702" r:id="rId16"/>
    <p:sldLayoutId id="2147483701" r:id="rId17"/>
    <p:sldLayoutId id="2147483700" r:id="rId18"/>
    <p:sldLayoutId id="2147483696" r:id="rId19"/>
    <p:sldLayoutId id="2147483713" r:id="rId20"/>
    <p:sldLayoutId id="2147483714" r:id="rId21"/>
    <p:sldLayoutId id="2147483715" r:id="rId22"/>
    <p:sldLayoutId id="2147483716" r:id="rId23"/>
    <p:sldLayoutId id="2147483717" r:id="rId24"/>
    <p:sldLayoutId id="2147483718" r:id="rId25"/>
    <p:sldLayoutId id="2147483719" r:id="rId26"/>
    <p:sldLayoutId id="2147483720" r:id="rId27"/>
    <p:sldLayoutId id="2147483721" r:id="rId28"/>
    <p:sldLayoutId id="2147483722" r:id="rId29"/>
    <p:sldLayoutId id="2147483723" r:id="rId30"/>
    <p:sldLayoutId id="2147483724" r:id="rId31"/>
    <p:sldLayoutId id="2147483725" r:id="rId32"/>
    <p:sldLayoutId id="2147483726" r:id="rId33"/>
    <p:sldLayoutId id="2147483727" r:id="rId34"/>
    <p:sldLayoutId id="2147483728" r:id="rId35"/>
    <p:sldLayoutId id="2147483729" r:id="rId36"/>
    <p:sldLayoutId id="2147483730" r:id="rId37"/>
    <p:sldLayoutId id="2147483731" r:id="rId38"/>
    <p:sldLayoutId id="2147483732" r:id="rId39"/>
    <p:sldLayoutId id="2147483733" r:id="rId40"/>
    <p:sldLayoutId id="2147483734" r:id="rId41"/>
    <p:sldLayoutId id="2147483735" r:id="rId42"/>
    <p:sldLayoutId id="2147483736" r:id="rId43"/>
    <p:sldLayoutId id="2147483737" r:id="rId44"/>
    <p:sldLayoutId id="2147483685" r:id="rId4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g"/><Relationship Id="rId4" Type="http://schemas.openxmlformats.org/officeDocument/2006/relationships/image" Target="../media/image8.png"/><Relationship Id="rId9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23.jp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25.png"/><Relationship Id="rId5" Type="http://schemas.openxmlformats.org/officeDocument/2006/relationships/image" Target="../media/image7.jpg"/><Relationship Id="rId4" Type="http://schemas.openxmlformats.org/officeDocument/2006/relationships/image" Target="../media/image24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27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29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4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8ACE2D1-DBCB-8BCA-BB4B-5D6A55594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0142" y="87275"/>
            <a:ext cx="1233859" cy="12382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9F1D8F-B183-9DCE-1684-395A4E8A0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7275"/>
            <a:ext cx="1238250" cy="12382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CD9C56C-1A87-B2A2-113B-C00E10A1695E}"/>
              </a:ext>
            </a:extLst>
          </p:cNvPr>
          <p:cNvSpPr txBox="1"/>
          <p:nvPr/>
        </p:nvSpPr>
        <p:spPr>
          <a:xfrm>
            <a:off x="233006" y="4171926"/>
            <a:ext cx="2010487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Réalisé</a:t>
            </a:r>
            <a:r>
              <a:rPr lang="en-US" sz="1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par : 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Sadi</a:t>
            </a:r>
            <a:r>
              <a:rPr lang="en-US" sz="1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Belkacem</a:t>
            </a:r>
            <a:br>
              <a:rPr lang="en-US" sz="1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Gharzouli</a:t>
            </a:r>
            <a:r>
              <a:rPr lang="en-US" sz="1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Abderahmane</a:t>
            </a:r>
            <a:r>
              <a:rPr lang="en-US" sz="1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Mahdi </a:t>
            </a:r>
          </a:p>
          <a:p>
            <a:endParaRPr lang="en-US" sz="9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E168B4-A8F7-E4A2-978E-A897899A7579}"/>
              </a:ext>
            </a:extLst>
          </p:cNvPr>
          <p:cNvSpPr txBox="1"/>
          <p:nvPr/>
        </p:nvSpPr>
        <p:spPr>
          <a:xfrm>
            <a:off x="6400800" y="4171926"/>
            <a:ext cx="32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Encadrant</a:t>
            </a:r>
            <a:r>
              <a:rPr lang="en-US" sz="1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 </a:t>
            </a:r>
          </a:p>
          <a:p>
            <a:r>
              <a:rPr lang="en-US" sz="1100" dirty="0">
                <a:solidFill>
                  <a:srgbClr val="000000"/>
                </a:solidFill>
                <a:latin typeface="TeXGyrePagellaX"/>
              </a:rPr>
              <a:t>Mr. </a:t>
            </a:r>
            <a:r>
              <a:rPr lang="en-US" sz="1100" dirty="0" err="1">
                <a:solidFill>
                  <a:srgbClr val="000000"/>
                </a:solidFill>
                <a:latin typeface="TeXGyrePagellaX"/>
              </a:rPr>
              <a:t>Smain</a:t>
            </a:r>
            <a:r>
              <a:rPr lang="en-US" sz="1100" dirty="0">
                <a:solidFill>
                  <a:srgbClr val="000000"/>
                </a:solidFill>
                <a:latin typeface="TeXGyrePagellaX"/>
              </a:rPr>
              <a:t> Nasr-</a:t>
            </a:r>
            <a:r>
              <a:rPr lang="en-US" sz="1100" dirty="0" err="1">
                <a:solidFill>
                  <a:srgbClr val="000000"/>
                </a:solidFill>
                <a:latin typeface="TeXGyrePagellaX"/>
              </a:rPr>
              <a:t>Eddine</a:t>
            </a:r>
            <a:r>
              <a:rPr lang="en-US" sz="1100" dirty="0">
                <a:solidFill>
                  <a:srgbClr val="000000"/>
                </a:solidFill>
                <a:latin typeface="TeXGyrePagellaX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TeXGyrePagellaX"/>
              </a:rPr>
              <a:t>Bouzenada</a:t>
            </a:r>
            <a:r>
              <a:rPr lang="en-US" sz="1100" dirty="0">
                <a:solidFill>
                  <a:srgbClr val="000000"/>
                </a:solidFill>
                <a:latin typeface="TeXGyrePagellaX"/>
              </a:rPr>
              <a:t> </a:t>
            </a:r>
            <a:endParaRPr lang="en-US" sz="1100" dirty="0">
              <a:solidFill>
                <a:srgbClr val="000000"/>
              </a:solidFill>
            </a:endParaRPr>
          </a:p>
          <a:p>
            <a:endParaRPr lang="en-US" sz="900" dirty="0">
              <a:solidFill>
                <a:srgbClr val="00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72F428-5B0C-E107-8E11-872D34E84960}"/>
              </a:ext>
            </a:extLst>
          </p:cNvPr>
          <p:cNvSpPr/>
          <p:nvPr/>
        </p:nvSpPr>
        <p:spPr>
          <a:xfrm>
            <a:off x="1448796" y="58587"/>
            <a:ext cx="6246407" cy="8828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fr-FR" sz="1200" b="1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République Algérienne Démocratique et Populaire</a:t>
            </a:r>
          </a:p>
          <a:p>
            <a:pPr algn="ctr">
              <a:lnSpc>
                <a:spcPct val="107000"/>
              </a:lnSpc>
            </a:pPr>
            <a:r>
              <a:rPr lang="fr-FR" sz="1200" b="1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Ministère de l’Enseignement Supérieur et de la Recherche Scientifique</a:t>
            </a:r>
          </a:p>
          <a:p>
            <a:pPr algn="ctr">
              <a:lnSpc>
                <a:spcPct val="107000"/>
              </a:lnSpc>
            </a:pPr>
            <a:r>
              <a:rPr lang="fr-FR" sz="1200" b="1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Université Constantine 2- Abdelhamid </a:t>
            </a:r>
            <a:r>
              <a:rPr lang="fr-FR" sz="1200" b="1" dirty="0" err="1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Mehri</a:t>
            </a:r>
            <a:endParaRPr lang="fr-FR" sz="1200" b="1" dirty="0">
              <a:solidFill>
                <a:schemeClr val="accent6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</a:pPr>
            <a:r>
              <a:rPr lang="fr-FR" sz="1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5F28F15-577D-7A17-3FD5-16D70C75C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671" y="769416"/>
            <a:ext cx="480060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914378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200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Faculté des Nouvelles Technologies de l’Information et de la Communication</a:t>
            </a:r>
            <a:endParaRPr lang="fr-FR" sz="6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914378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200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Département des Technologies des Logiciels et Systèmes d’Information </a:t>
            </a:r>
            <a:endParaRPr lang="fr-FR" sz="6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378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1EA68B-D27A-0BA8-23BF-95D1A22890EB}"/>
              </a:ext>
            </a:extLst>
          </p:cNvPr>
          <p:cNvSpPr/>
          <p:nvPr/>
        </p:nvSpPr>
        <p:spPr>
          <a:xfrm>
            <a:off x="2286000" y="1548820"/>
            <a:ext cx="4343400" cy="1245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400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Projet de fin d’études pour l’obtention du diplôme de</a:t>
            </a:r>
          </a:p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400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Master en Informatique </a:t>
            </a:r>
          </a:p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400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Option : Génie Logiciel</a:t>
            </a:r>
          </a:p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400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Thème</a:t>
            </a:r>
          </a:p>
        </p:txBody>
      </p:sp>
      <p:cxnSp>
        <p:nvCxnSpPr>
          <p:cNvPr id="6" name="Connecteur droit 21">
            <a:extLst>
              <a:ext uri="{FF2B5EF4-FFF2-40B4-BE49-F238E27FC236}">
                <a16:creationId xmlns:a16="http://schemas.microsoft.com/office/drawing/2014/main" id="{2C4D50FE-6924-0DDD-EE64-9C541276C934}"/>
              </a:ext>
            </a:extLst>
          </p:cNvPr>
          <p:cNvCxnSpPr/>
          <p:nvPr/>
        </p:nvCxnSpPr>
        <p:spPr>
          <a:xfrm>
            <a:off x="2095672" y="1504950"/>
            <a:ext cx="49909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480B06D-1DE9-6D4E-684F-FECE96C957D8}"/>
              </a:ext>
            </a:extLst>
          </p:cNvPr>
          <p:cNvSpPr/>
          <p:nvPr/>
        </p:nvSpPr>
        <p:spPr>
          <a:xfrm>
            <a:off x="796700" y="2800259"/>
            <a:ext cx="7398542" cy="458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fr-FR" b="1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Smart </a:t>
            </a:r>
            <a:r>
              <a:rPr lang="fr-FR" b="1" dirty="0" err="1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Farm</a:t>
            </a:r>
            <a:r>
              <a:rPr lang="fr-FR" b="1" dirty="0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/ Smart </a:t>
            </a:r>
            <a:r>
              <a:rPr lang="fr-FR" b="1" dirty="0" err="1">
                <a:solidFill>
                  <a:schemeClr val="accent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GreenHouse</a:t>
            </a:r>
            <a:endParaRPr lang="fr-FR" sz="1050" b="1" dirty="0">
              <a:solidFill>
                <a:schemeClr val="accent6"/>
              </a:solidFill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990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220" y="897924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Low"/>
            <a:r>
              <a:rPr lang="fr-FR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problématique à traiter dans le cadre de ce projet concerne les deux dimensions suivantes :</a:t>
            </a:r>
          </a:p>
        </p:txBody>
      </p:sp>
      <p:sp>
        <p:nvSpPr>
          <p:cNvPr id="7" name="Rectangle 6"/>
          <p:cNvSpPr/>
          <p:nvPr/>
        </p:nvSpPr>
        <p:spPr>
          <a:xfrm>
            <a:off x="280280" y="1657350"/>
            <a:ext cx="627291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Low">
              <a:buFontTx/>
              <a:buChar char="-"/>
            </a:pPr>
            <a:r>
              <a:rPr lang="fr-FR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Comment passer des serres classiques aux serres intelligentes ?</a:t>
            </a:r>
          </a:p>
          <a:p>
            <a:pPr algn="justLow"/>
            <a:endParaRPr lang="fr-FR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Low">
              <a:buFontTx/>
              <a:buChar char="-"/>
            </a:pPr>
            <a:r>
              <a:rPr lang="fr-F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Comment géré et contrôlé les serres intelligentes pour améliorer la productivité </a:t>
            </a:r>
            <a:r>
              <a:rPr lang="fr-FR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  <p:pic>
        <p:nvPicPr>
          <p:cNvPr id="9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2779" y="1809750"/>
            <a:ext cx="1821667" cy="295776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5"/>
          <p:cNvSpPr/>
          <p:nvPr/>
        </p:nvSpPr>
        <p:spPr>
          <a:xfrm>
            <a:off x="2736" y="-1"/>
            <a:ext cx="3426264" cy="784829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chemeClr val="bg1"/>
                </a:solidFill>
                <a:latin typeface="Calibri" pitchFamily="34" charset="0"/>
              </a:rPr>
              <a:t>Contexte et problématique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8" name="TextBox 16"/>
          <p:cNvSpPr txBox="1"/>
          <p:nvPr/>
        </p:nvSpPr>
        <p:spPr>
          <a:xfrm>
            <a:off x="3474748" y="0"/>
            <a:ext cx="1841770" cy="6617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</p:txBody>
      </p:sp>
    </p:spTree>
    <p:extLst>
      <p:ext uri="{BB962C8B-B14F-4D97-AF65-F5344CB8AC3E}">
        <p14:creationId xmlns:p14="http://schemas.microsoft.com/office/powerpoint/2010/main" val="409631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9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9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3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9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9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0" y="0"/>
            <a:ext cx="8001000" cy="5171550"/>
          </a:xfrm>
          <a:custGeom>
            <a:avLst/>
            <a:gdLst>
              <a:gd name="T0" fmla="*/ 0 w 4885"/>
              <a:gd name="T1" fmla="*/ 0 h 1648"/>
              <a:gd name="T2" fmla="*/ 0 w 4885"/>
              <a:gd name="T3" fmla="*/ 1648 h 1648"/>
              <a:gd name="T4" fmla="*/ 4885 w 4885"/>
              <a:gd name="T5" fmla="*/ 1648 h 1648"/>
              <a:gd name="T6" fmla="*/ 2271 w 4885"/>
              <a:gd name="T7" fmla="*/ 0 h 1648"/>
              <a:gd name="T8" fmla="*/ 0 w 4885"/>
              <a:gd name="T9" fmla="*/ 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85" h="1648">
                <a:moveTo>
                  <a:pt x="0" y="0"/>
                </a:moveTo>
                <a:lnTo>
                  <a:pt x="0" y="1648"/>
                </a:lnTo>
                <a:lnTo>
                  <a:pt x="4885" y="1648"/>
                </a:lnTo>
                <a:lnTo>
                  <a:pt x="2271" y="0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28066"/>
            <a:ext cx="2971800" cy="400110"/>
          </a:xfrm>
          <a:prstGeom prst="rect">
            <a:avLst/>
          </a:prstGeom>
          <a:noFill/>
        </p:spPr>
        <p:txBody>
          <a:bodyPr wrap="square" numCol="1" spcCol="27432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762000" y="1208108"/>
            <a:ext cx="2743200" cy="1200329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1" y="735740"/>
            <a:ext cx="327431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problématique  </a:t>
            </a:r>
          </a:p>
        </p:txBody>
      </p:sp>
      <p:sp>
        <p:nvSpPr>
          <p:cNvPr id="28" name="TextBox 16"/>
          <p:cNvSpPr txBox="1"/>
          <p:nvPr/>
        </p:nvSpPr>
        <p:spPr>
          <a:xfrm>
            <a:off x="762000" y="2919853"/>
            <a:ext cx="2743200" cy="74001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r>
              <a:rPr lang="fr-FR" sz="140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1000" y="243814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325359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8100"/>
              </a:buClr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1000" y="3667565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253766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16"/>
          <p:cNvSpPr txBox="1"/>
          <p:nvPr/>
        </p:nvSpPr>
        <p:spPr>
          <a:xfrm>
            <a:off x="381000" y="81710"/>
            <a:ext cx="2317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Contexte du travail </a:t>
            </a:r>
          </a:p>
        </p:txBody>
      </p:sp>
      <p:sp>
        <p:nvSpPr>
          <p:cNvPr id="27" name="Rectangle 5"/>
          <p:cNvSpPr/>
          <p:nvPr/>
        </p:nvSpPr>
        <p:spPr>
          <a:xfrm>
            <a:off x="2736" y="-1"/>
            <a:ext cx="3225602" cy="80805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chemeClr val="bg1"/>
                </a:solidFill>
                <a:latin typeface="Calibri" pitchFamily="34" charset="0"/>
              </a:rPr>
              <a:t>Contexte et problématique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14" name="TextBox 16"/>
          <p:cNvSpPr txBox="1"/>
          <p:nvPr/>
        </p:nvSpPr>
        <p:spPr>
          <a:xfrm>
            <a:off x="3276600" y="23227"/>
            <a:ext cx="1841770" cy="6617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0C93AE-2120-8175-64A8-2DF4057EE94F}"/>
              </a:ext>
            </a:extLst>
          </p:cNvPr>
          <p:cNvSpPr txBox="1"/>
          <p:nvPr/>
        </p:nvSpPr>
        <p:spPr>
          <a:xfrm>
            <a:off x="228600" y="1125200"/>
            <a:ext cx="822960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effectLst/>
              <a:latin typeface="Helvetica" pitchFamily="2" charset="0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effectLst/>
                <a:latin typeface="Helvetica" pitchFamily="2" charset="0"/>
              </a:rPr>
              <a:t>﻿</a:t>
            </a:r>
            <a:r>
              <a:rPr lang="en-US" sz="1400" dirty="0" err="1">
                <a:effectLst/>
                <a:latin typeface="Helvetica" pitchFamily="2" charset="0"/>
              </a:rPr>
              <a:t>Étudier</a:t>
            </a:r>
            <a:r>
              <a:rPr lang="en-US" sz="1400" dirty="0">
                <a:effectLst/>
                <a:latin typeface="Helvetica" pitchFamily="2" charset="0"/>
              </a:rPr>
              <a:t> les exigences pour </a:t>
            </a:r>
            <a:r>
              <a:rPr lang="en-US" sz="1400" dirty="0" err="1">
                <a:effectLst/>
                <a:latin typeface="Helvetica" pitchFamily="2" charset="0"/>
              </a:rPr>
              <a:t>l'obtention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d'une</a:t>
            </a:r>
            <a:r>
              <a:rPr lang="en-US" sz="1400" dirty="0">
                <a:effectLst/>
                <a:latin typeface="Helvetica" pitchFamily="2" charset="0"/>
              </a:rPr>
              <a:t> bonne </a:t>
            </a:r>
            <a:r>
              <a:rPr lang="en-US" sz="1400" dirty="0" err="1">
                <a:effectLst/>
                <a:latin typeface="Helvetica" pitchFamily="2" charset="0"/>
              </a:rPr>
              <a:t>productivité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agricole</a:t>
            </a:r>
            <a:r>
              <a:rPr lang="en-US" sz="1400" dirty="0">
                <a:effectLst/>
                <a:latin typeface="Helvetica" pitchFamily="2" charset="0"/>
              </a:rPr>
              <a:t>, </a:t>
            </a:r>
            <a:r>
              <a:rPr lang="en-US" sz="1400" dirty="0" err="1">
                <a:effectLst/>
                <a:latin typeface="Helvetica" pitchFamily="2" charset="0"/>
              </a:rPr>
              <a:t>en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qualité</a:t>
            </a:r>
            <a:r>
              <a:rPr lang="en-US" sz="1400" dirty="0">
                <a:effectLst/>
                <a:latin typeface="Helvetica" pitchFamily="2" charset="0"/>
              </a:rPr>
              <a:t> et </a:t>
            </a:r>
            <a:r>
              <a:rPr lang="en-US" sz="1400" dirty="0" err="1">
                <a:effectLst/>
                <a:latin typeface="Helvetica" pitchFamily="2" charset="0"/>
              </a:rPr>
              <a:t>en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quantité</a:t>
            </a:r>
            <a:r>
              <a:rPr lang="en-US" sz="1400" dirty="0">
                <a:effectLst/>
                <a:latin typeface="Helvetica" pitchFamily="2" charset="0"/>
              </a:rPr>
              <a:t>. Pour bien </a:t>
            </a:r>
            <a:r>
              <a:rPr lang="en-US" sz="1400" dirty="0" err="1">
                <a:effectLst/>
                <a:latin typeface="Helvetica" pitchFamily="2" charset="0"/>
              </a:rPr>
              <a:t>cerner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cet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objectif</a:t>
            </a:r>
            <a:r>
              <a:rPr lang="en-US" sz="1400" dirty="0">
                <a:effectLst/>
                <a:latin typeface="Helvetica" pitchFamily="2" charset="0"/>
              </a:rPr>
              <a:t>, nous </a:t>
            </a:r>
            <a:r>
              <a:rPr lang="en-US" sz="1400" dirty="0" err="1">
                <a:effectLst/>
                <a:latin typeface="Helvetica" pitchFamily="2" charset="0"/>
              </a:rPr>
              <a:t>concentrons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cette</a:t>
            </a:r>
            <a:r>
              <a:rPr lang="en-US" sz="1400" dirty="0">
                <a:effectLst/>
                <a:latin typeface="Helvetica" pitchFamily="2" charset="0"/>
              </a:rPr>
              <a:t> étude sur la production de la </a:t>
            </a:r>
            <a:r>
              <a:rPr lang="en-US" sz="1400" dirty="0" err="1">
                <a:effectLst/>
                <a:latin typeface="Helvetica" pitchFamily="2" charset="0"/>
              </a:rPr>
              <a:t>tomate</a:t>
            </a:r>
            <a:r>
              <a:rPr lang="en-US" sz="1400" dirty="0">
                <a:effectLst/>
                <a:latin typeface="Helvetica" pitchFamily="2" charset="0"/>
              </a:rPr>
              <a:t>.</a:t>
            </a:r>
          </a:p>
          <a:p>
            <a:pPr>
              <a:buFont typeface="+mj-lt"/>
              <a:buAutoNum type="arabicPeriod"/>
            </a:pPr>
            <a:endParaRPr lang="en-US" sz="1400" dirty="0">
              <a:effectLst/>
              <a:latin typeface="Helvetica" pitchFamily="2" charset="0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effectLst/>
                <a:latin typeface="Helvetica" pitchFamily="2" charset="0"/>
              </a:rPr>
              <a:t>﻿</a:t>
            </a:r>
            <a:r>
              <a:rPr lang="en-US" sz="1400" dirty="0" err="1">
                <a:effectLst/>
                <a:latin typeface="Helvetica" pitchFamily="2" charset="0"/>
              </a:rPr>
              <a:t>Retrouver</a:t>
            </a:r>
            <a:r>
              <a:rPr lang="en-US" sz="1400" dirty="0">
                <a:effectLst/>
                <a:latin typeface="Helvetica" pitchFamily="2" charset="0"/>
              </a:rPr>
              <a:t> les </a:t>
            </a:r>
            <a:r>
              <a:rPr lang="en-US" sz="1400" dirty="0" err="1">
                <a:effectLst/>
                <a:latin typeface="Helvetica" pitchFamily="2" charset="0"/>
              </a:rPr>
              <a:t>capteurs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nécessaires</a:t>
            </a:r>
            <a:r>
              <a:rPr lang="en-US" sz="1400" dirty="0">
                <a:effectLst/>
                <a:latin typeface="Helvetica" pitchFamily="2" charset="0"/>
              </a:rPr>
              <a:t> qui </a:t>
            </a:r>
            <a:r>
              <a:rPr lang="en-US" sz="1400" dirty="0" err="1">
                <a:effectLst/>
                <a:latin typeface="Helvetica" pitchFamily="2" charset="0"/>
              </a:rPr>
              <a:t>répondent</a:t>
            </a:r>
            <a:r>
              <a:rPr lang="en-US" sz="1400" dirty="0">
                <a:effectLst/>
                <a:latin typeface="Helvetica" pitchFamily="2" charset="0"/>
              </a:rPr>
              <a:t> au </a:t>
            </a:r>
            <a:r>
              <a:rPr lang="en-US" sz="1400" dirty="0" err="1">
                <a:effectLst/>
                <a:latin typeface="Helvetica" pitchFamily="2" charset="0"/>
              </a:rPr>
              <a:t>mieux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à</a:t>
            </a:r>
            <a:r>
              <a:rPr lang="en-US" sz="1400" dirty="0">
                <a:effectLst/>
                <a:latin typeface="Helvetica" pitchFamily="2" charset="0"/>
              </a:rPr>
              <a:t> la </a:t>
            </a:r>
            <a:r>
              <a:rPr lang="en-US" sz="1400" dirty="0" err="1">
                <a:effectLst/>
                <a:latin typeface="Helvetica" pitchFamily="2" charset="0"/>
              </a:rPr>
              <a:t>collecte</a:t>
            </a:r>
            <a:r>
              <a:rPr lang="en-US" sz="1400" dirty="0">
                <a:effectLst/>
                <a:latin typeface="Helvetica" pitchFamily="2" charset="0"/>
              </a:rPr>
              <a:t> des </a:t>
            </a:r>
            <a:r>
              <a:rPr lang="en-US" sz="1400" dirty="0" err="1">
                <a:effectLst/>
                <a:latin typeface="Helvetica" pitchFamily="2" charset="0"/>
              </a:rPr>
              <a:t>informations</a:t>
            </a:r>
            <a:r>
              <a:rPr lang="en-US" sz="1400" dirty="0">
                <a:effectLst/>
                <a:latin typeface="Helvetica" pitchFamily="2" charset="0"/>
              </a:rPr>
              <a:t>.</a:t>
            </a:r>
          </a:p>
          <a:p>
            <a:pPr>
              <a:buFont typeface="+mj-lt"/>
              <a:buAutoNum type="arabicPeriod"/>
            </a:pPr>
            <a:endParaRPr lang="en-US" sz="1400" dirty="0">
              <a:effectLst/>
              <a:latin typeface="Helvetica" pitchFamily="2" charset="0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effectLst/>
                <a:latin typeface="Helvetica" pitchFamily="2" charset="0"/>
              </a:rPr>
              <a:t>﻿</a:t>
            </a:r>
            <a:r>
              <a:rPr lang="en-US" sz="1400" dirty="0" err="1">
                <a:effectLst/>
                <a:latin typeface="Helvetica" pitchFamily="2" charset="0"/>
              </a:rPr>
              <a:t>Contrôle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en</a:t>
            </a:r>
            <a:r>
              <a:rPr lang="en-US" sz="1400" dirty="0">
                <a:effectLst/>
                <a:latin typeface="Helvetica" pitchFamily="2" charset="0"/>
              </a:rPr>
              <a:t> temps </a:t>
            </a:r>
            <a:r>
              <a:rPr lang="en-US" sz="1400" dirty="0" err="1">
                <a:effectLst/>
                <a:latin typeface="Helvetica" pitchFamily="2" charset="0"/>
              </a:rPr>
              <a:t>réel</a:t>
            </a:r>
            <a:r>
              <a:rPr lang="en-US" sz="1400" dirty="0">
                <a:effectLst/>
                <a:latin typeface="Helvetica" pitchFamily="2" charset="0"/>
              </a:rPr>
              <a:t>, le </a:t>
            </a:r>
            <a:r>
              <a:rPr lang="en-US" sz="1400" dirty="0" err="1">
                <a:effectLst/>
                <a:latin typeface="Helvetica" pitchFamily="2" charset="0"/>
              </a:rPr>
              <a:t>projet</a:t>
            </a:r>
            <a:r>
              <a:rPr lang="en-US" sz="1400" dirty="0">
                <a:effectLst/>
                <a:latin typeface="Helvetica" pitchFamily="2" charset="0"/>
              </a:rPr>
              <a:t> doit </a:t>
            </a:r>
            <a:r>
              <a:rPr lang="en-US" sz="1400" dirty="0" err="1">
                <a:effectLst/>
                <a:latin typeface="Helvetica" pitchFamily="2" charset="0"/>
              </a:rPr>
              <a:t>intégrer</a:t>
            </a:r>
            <a:r>
              <a:rPr lang="en-US" sz="1400" dirty="0">
                <a:effectLst/>
                <a:latin typeface="Helvetica" pitchFamily="2" charset="0"/>
              </a:rPr>
              <a:t> des </a:t>
            </a:r>
            <a:r>
              <a:rPr lang="en-US" sz="1400" dirty="0" err="1">
                <a:effectLst/>
                <a:latin typeface="Helvetica" pitchFamily="2" charset="0"/>
              </a:rPr>
              <a:t>capteurs</a:t>
            </a:r>
            <a:r>
              <a:rPr lang="en-US" sz="1400" dirty="0">
                <a:effectLst/>
                <a:latin typeface="Helvetica" pitchFamily="2" charset="0"/>
              </a:rPr>
              <a:t> pour </a:t>
            </a:r>
            <a:r>
              <a:rPr lang="en-US" sz="1400" dirty="0" err="1">
                <a:effectLst/>
                <a:latin typeface="Helvetica" pitchFamily="2" charset="0"/>
              </a:rPr>
              <a:t>collecter</a:t>
            </a:r>
            <a:r>
              <a:rPr lang="en-US" sz="1400" dirty="0">
                <a:effectLst/>
                <a:latin typeface="Helvetica" pitchFamily="2" charset="0"/>
              </a:rPr>
              <a:t> des </a:t>
            </a:r>
            <a:r>
              <a:rPr lang="en-US" sz="1400" dirty="0" err="1">
                <a:effectLst/>
                <a:latin typeface="Helvetica" pitchFamily="2" charset="0"/>
              </a:rPr>
              <a:t>données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en</a:t>
            </a:r>
            <a:r>
              <a:rPr lang="en-US" sz="1400" dirty="0">
                <a:effectLst/>
                <a:latin typeface="Helvetica" pitchFamily="2" charset="0"/>
              </a:rPr>
              <a:t> temps </a:t>
            </a:r>
            <a:r>
              <a:rPr lang="en-US" sz="1400" dirty="0" err="1">
                <a:effectLst/>
                <a:latin typeface="Helvetica" pitchFamily="2" charset="0"/>
              </a:rPr>
              <a:t>réel</a:t>
            </a:r>
            <a:r>
              <a:rPr lang="en-US" sz="1400" dirty="0">
                <a:effectLst/>
                <a:latin typeface="Helvetica" pitchFamily="2" charset="0"/>
              </a:rPr>
              <a:t> sur les conditions </a:t>
            </a:r>
            <a:r>
              <a:rPr lang="en-US" sz="1400" dirty="0" err="1">
                <a:effectLst/>
                <a:latin typeface="Helvetica" pitchFamily="2" charset="0"/>
              </a:rPr>
              <a:t>environnementales</a:t>
            </a:r>
            <a:r>
              <a:rPr lang="en-US" sz="1400" dirty="0">
                <a:effectLst/>
                <a:latin typeface="Helvetica" pitchFamily="2" charset="0"/>
              </a:rPr>
              <a:t>.</a:t>
            </a:r>
          </a:p>
          <a:p>
            <a:pPr>
              <a:buFont typeface="+mj-lt"/>
              <a:buAutoNum type="arabicPeriod"/>
            </a:pPr>
            <a:endParaRPr lang="en-US" sz="1400" dirty="0">
              <a:effectLst/>
              <a:latin typeface="Helvetica" pitchFamily="2" charset="0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effectLst/>
                <a:latin typeface="Helvetica" pitchFamily="2" charset="0"/>
              </a:rPr>
              <a:t>﻿</a:t>
            </a:r>
            <a:r>
              <a:rPr lang="en-US" sz="1400" dirty="0" err="1">
                <a:effectLst/>
                <a:latin typeface="Helvetica" pitchFamily="2" charset="0"/>
              </a:rPr>
              <a:t>Automatisation</a:t>
            </a:r>
            <a:r>
              <a:rPr lang="en-US" sz="1400" dirty="0">
                <a:effectLst/>
                <a:latin typeface="Helvetica" pitchFamily="2" charset="0"/>
              </a:rPr>
              <a:t> des </a:t>
            </a:r>
            <a:r>
              <a:rPr lang="en-US" sz="1400" dirty="0" err="1">
                <a:effectLst/>
                <a:latin typeface="Helvetica" pitchFamily="2" charset="0"/>
              </a:rPr>
              <a:t>tâches</a:t>
            </a:r>
            <a:r>
              <a:rPr lang="en-US" sz="1400" dirty="0">
                <a:effectLst/>
                <a:latin typeface="Helvetica" pitchFamily="2" charset="0"/>
              </a:rPr>
              <a:t>, le </a:t>
            </a:r>
            <a:r>
              <a:rPr lang="en-US" sz="1400" dirty="0" err="1">
                <a:effectLst/>
                <a:latin typeface="Helvetica" pitchFamily="2" charset="0"/>
              </a:rPr>
              <a:t>système</a:t>
            </a:r>
            <a:r>
              <a:rPr lang="en-US" sz="1400" dirty="0">
                <a:effectLst/>
                <a:latin typeface="Helvetica" pitchFamily="2" charset="0"/>
              </a:rPr>
              <a:t> doit </a:t>
            </a:r>
            <a:r>
              <a:rPr lang="en-US" sz="1400" dirty="0" err="1">
                <a:effectLst/>
                <a:latin typeface="Helvetica" pitchFamily="2" charset="0"/>
              </a:rPr>
              <a:t>être</a:t>
            </a:r>
            <a:r>
              <a:rPr lang="en-US" sz="1400" dirty="0">
                <a:effectLst/>
                <a:latin typeface="Helvetica" pitchFamily="2" charset="0"/>
              </a:rPr>
              <a:t> capable de </a:t>
            </a:r>
            <a:r>
              <a:rPr lang="en-US" sz="1400" dirty="0" err="1">
                <a:effectLst/>
                <a:latin typeface="Helvetica" pitchFamily="2" charset="0"/>
              </a:rPr>
              <a:t>réaliser</a:t>
            </a:r>
            <a:r>
              <a:rPr lang="en-US" sz="1400" dirty="0">
                <a:effectLst/>
                <a:latin typeface="Helvetica" pitchFamily="2" charset="0"/>
              </a:rPr>
              <a:t> des </a:t>
            </a:r>
            <a:r>
              <a:rPr lang="en-US" sz="1400" dirty="0" err="1">
                <a:effectLst/>
                <a:latin typeface="Helvetica" pitchFamily="2" charset="0"/>
              </a:rPr>
              <a:t>tâches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telles</a:t>
            </a:r>
            <a:r>
              <a:rPr lang="en-US" sz="1400" dirty="0">
                <a:effectLst/>
                <a:latin typeface="Helvetica" pitchFamily="2" charset="0"/>
              </a:rPr>
              <a:t> que </a:t>
            </a:r>
            <a:r>
              <a:rPr lang="en-US" sz="1400" dirty="0" err="1">
                <a:effectLst/>
                <a:latin typeface="Helvetica" pitchFamily="2" charset="0"/>
              </a:rPr>
              <a:t>l'irrigation</a:t>
            </a:r>
            <a:r>
              <a:rPr lang="en-US" sz="1400" dirty="0">
                <a:effectLst/>
                <a:latin typeface="Helvetica" pitchFamily="2" charset="0"/>
              </a:rPr>
              <a:t>, la ventilation, </a:t>
            </a:r>
            <a:r>
              <a:rPr lang="en-US" sz="1400" dirty="0" err="1">
                <a:effectLst/>
                <a:latin typeface="Helvetica" pitchFamily="2" charset="0"/>
              </a:rPr>
              <a:t>l'éclairage</a:t>
            </a:r>
            <a:r>
              <a:rPr lang="en-US" sz="1400" dirty="0">
                <a:effectLst/>
                <a:latin typeface="Helvetica" pitchFamily="2" charset="0"/>
              </a:rPr>
              <a:t>, la </a:t>
            </a:r>
            <a:r>
              <a:rPr lang="en-US" sz="1400" dirty="0" err="1">
                <a:effectLst/>
                <a:latin typeface="Helvetica" pitchFamily="2" charset="0"/>
              </a:rPr>
              <a:t>régulation</a:t>
            </a:r>
            <a:r>
              <a:rPr lang="en-US" sz="1400" dirty="0">
                <a:effectLst/>
                <a:latin typeface="Helvetica" pitchFamily="2" charset="0"/>
              </a:rPr>
              <a:t> de la </a:t>
            </a:r>
            <a:r>
              <a:rPr lang="en-US" sz="1400" dirty="0" err="1">
                <a:effectLst/>
                <a:latin typeface="Helvetica" pitchFamily="2" charset="0"/>
              </a:rPr>
              <a:t>température</a:t>
            </a:r>
            <a:r>
              <a:rPr lang="en-US" sz="1400" dirty="0">
                <a:effectLst/>
                <a:latin typeface="Helvetica" pitchFamily="2" charset="0"/>
              </a:rPr>
              <a:t>, etc... de manière </a:t>
            </a:r>
            <a:r>
              <a:rPr lang="en-US" sz="1400" dirty="0" err="1">
                <a:effectLst/>
                <a:latin typeface="Helvetica" pitchFamily="2" charset="0"/>
              </a:rPr>
              <a:t>automatisée</a:t>
            </a:r>
            <a:r>
              <a:rPr lang="en-US" sz="1400" dirty="0">
                <a:effectLst/>
                <a:latin typeface="Helvetica" pitchFamily="2" charset="0"/>
              </a:rPr>
              <a:t>.</a:t>
            </a:r>
          </a:p>
          <a:p>
            <a:pPr>
              <a:buFont typeface="+mj-lt"/>
              <a:buAutoNum type="arabicPeriod"/>
            </a:pPr>
            <a:endParaRPr lang="en-US" sz="1400" dirty="0">
              <a:effectLst/>
              <a:latin typeface="Helvetica" pitchFamily="2" charset="0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effectLst/>
                <a:latin typeface="Helvetica" pitchFamily="2" charset="0"/>
              </a:rPr>
              <a:t>﻿Proposer </a:t>
            </a:r>
            <a:r>
              <a:rPr lang="en-US" sz="1400" dirty="0" err="1">
                <a:effectLst/>
                <a:latin typeface="Helvetica" pitchFamily="2" charset="0"/>
              </a:rPr>
              <a:t>une</a:t>
            </a:r>
            <a:r>
              <a:rPr lang="en-US" sz="1400" dirty="0">
                <a:effectLst/>
                <a:latin typeface="Helvetica" pitchFamily="2" charset="0"/>
              </a:rPr>
              <a:t> architecture pour </a:t>
            </a:r>
            <a:r>
              <a:rPr lang="en-US" sz="1400" dirty="0" err="1">
                <a:effectLst/>
                <a:latin typeface="Helvetica" pitchFamily="2" charset="0"/>
              </a:rPr>
              <a:t>permettant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une</a:t>
            </a:r>
            <a:r>
              <a:rPr lang="en-US" sz="1400" dirty="0">
                <a:effectLst/>
                <a:latin typeface="Helvetica" pitchFamily="2" charset="0"/>
              </a:rPr>
              <a:t> bonne exploitation </a:t>
            </a:r>
            <a:r>
              <a:rPr lang="en-US" sz="1400" dirty="0" err="1">
                <a:effectLst/>
                <a:latin typeface="Helvetica" pitchFamily="2" charset="0"/>
              </a:rPr>
              <a:t>d'une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ferme</a:t>
            </a:r>
            <a:r>
              <a:rPr lang="en-US" sz="1400" dirty="0">
                <a:effectLst/>
                <a:latin typeface="Helvetica" pitchFamily="2" charset="0"/>
              </a:rPr>
              <a:t> </a:t>
            </a:r>
            <a:r>
              <a:rPr lang="en-US" sz="1400" dirty="0" err="1">
                <a:effectLst/>
                <a:latin typeface="Helvetica" pitchFamily="2" charset="0"/>
              </a:rPr>
              <a:t>agricole</a:t>
            </a:r>
            <a:r>
              <a:rPr lang="en-US" sz="1400" dirty="0">
                <a:effectLst/>
                <a:latin typeface="Helvetica" pitchFamily="2" charset="0"/>
              </a:rPr>
              <a:t>.</a:t>
            </a:r>
          </a:p>
          <a:p>
            <a:pPr>
              <a:buFont typeface="+mj-lt"/>
              <a:buAutoNum type="arabicPeriod"/>
            </a:pPr>
            <a:endParaRPr lang="en-US" sz="1400" dirty="0">
              <a:effectLst/>
              <a:latin typeface="Helvetica" pitchFamily="2" charset="0"/>
            </a:endParaRPr>
          </a:p>
          <a:p>
            <a:pPr>
              <a:buFont typeface="+mj-lt"/>
              <a:buAutoNum type="arabicPeriod"/>
            </a:pPr>
            <a:r>
              <a:rPr lang="en-US" sz="1400" dirty="0">
                <a:effectLst/>
                <a:latin typeface="Helvetica" pitchFamily="2" charset="0"/>
              </a:rPr>
              <a:t>﻿Tester le </a:t>
            </a:r>
            <a:r>
              <a:rPr lang="en-US" sz="1400" dirty="0" err="1">
                <a:effectLst/>
                <a:latin typeface="Helvetica" pitchFamily="2" charset="0"/>
              </a:rPr>
              <a:t>système</a:t>
            </a:r>
            <a:r>
              <a:rPr lang="en-US" sz="1400" dirty="0">
                <a:effectLst/>
                <a:latin typeface="Helvetica" pitchFamily="2" charset="0"/>
              </a:rPr>
              <a:t> sur un </a:t>
            </a:r>
            <a:r>
              <a:rPr lang="en-US" sz="1400" dirty="0" err="1">
                <a:effectLst/>
                <a:latin typeface="Helvetica" pitchFamily="2" charset="0"/>
              </a:rPr>
              <a:t>cas</a:t>
            </a:r>
            <a:r>
              <a:rPr lang="en-US" sz="1400" dirty="0">
                <a:effectLst/>
                <a:latin typeface="Helvetica" pitchFamily="2" charset="0"/>
              </a:rPr>
              <a:t> particulier sur un type de production </a:t>
            </a:r>
            <a:r>
              <a:rPr lang="en-US" sz="1400" dirty="0" err="1">
                <a:effectLst/>
                <a:latin typeface="Helvetica" pitchFamily="2" charset="0"/>
              </a:rPr>
              <a:t>agricole</a:t>
            </a:r>
            <a:r>
              <a:rPr lang="en-US" sz="1400" dirty="0">
                <a:effectLst/>
                <a:latin typeface="Helvetica" pitchFamily="2" charset="0"/>
              </a:rPr>
              <a:t>, la </a:t>
            </a:r>
            <a:r>
              <a:rPr lang="en-US" sz="1400" dirty="0" err="1">
                <a:effectLst/>
                <a:latin typeface="Helvetica" pitchFamily="2" charset="0"/>
              </a:rPr>
              <a:t>tomate</a:t>
            </a:r>
            <a:r>
              <a:rPr lang="en-US" sz="1400" dirty="0">
                <a:effectLst/>
                <a:latin typeface="Helvetica" pitchFamily="2" charset="0"/>
              </a:rPr>
              <a:t> par </a:t>
            </a:r>
            <a:r>
              <a:rPr lang="en-US" sz="1400" dirty="0" err="1">
                <a:effectLst/>
                <a:latin typeface="Helvetica" pitchFamily="2" charset="0"/>
              </a:rPr>
              <a:t>exemple</a:t>
            </a:r>
            <a:endParaRPr lang="en-US" sz="1400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25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0" y="0"/>
            <a:ext cx="8001000" cy="5171550"/>
          </a:xfrm>
          <a:custGeom>
            <a:avLst/>
            <a:gdLst>
              <a:gd name="T0" fmla="*/ 0 w 4885"/>
              <a:gd name="T1" fmla="*/ 0 h 1648"/>
              <a:gd name="T2" fmla="*/ 0 w 4885"/>
              <a:gd name="T3" fmla="*/ 1648 h 1648"/>
              <a:gd name="T4" fmla="*/ 4885 w 4885"/>
              <a:gd name="T5" fmla="*/ 1648 h 1648"/>
              <a:gd name="T6" fmla="*/ 2271 w 4885"/>
              <a:gd name="T7" fmla="*/ 0 h 1648"/>
              <a:gd name="T8" fmla="*/ 0 w 4885"/>
              <a:gd name="T9" fmla="*/ 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85" h="1648">
                <a:moveTo>
                  <a:pt x="0" y="0"/>
                </a:moveTo>
                <a:lnTo>
                  <a:pt x="0" y="1648"/>
                </a:lnTo>
                <a:lnTo>
                  <a:pt x="4885" y="1648"/>
                </a:lnTo>
                <a:lnTo>
                  <a:pt x="2271" y="0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28066"/>
            <a:ext cx="2971800" cy="400110"/>
          </a:xfrm>
          <a:prstGeom prst="rect">
            <a:avLst/>
          </a:prstGeom>
          <a:noFill/>
        </p:spPr>
        <p:txBody>
          <a:bodyPr wrap="square" numCol="1" spcCol="27432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762000" y="1208108"/>
            <a:ext cx="2743200" cy="116955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1" y="735740"/>
            <a:ext cx="327431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problématique  </a:t>
            </a:r>
          </a:p>
        </p:txBody>
      </p:sp>
      <p:sp>
        <p:nvSpPr>
          <p:cNvPr id="28" name="TextBox 16"/>
          <p:cNvSpPr txBox="1"/>
          <p:nvPr/>
        </p:nvSpPr>
        <p:spPr>
          <a:xfrm>
            <a:off x="762000" y="2919853"/>
            <a:ext cx="3429000" cy="770339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r>
              <a:rPr lang="fr-FR" sz="140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1000" y="243814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325359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8100"/>
              </a:buClr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1000" y="3667565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51640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16"/>
          <p:cNvSpPr txBox="1"/>
          <p:nvPr/>
        </p:nvSpPr>
        <p:spPr>
          <a:xfrm>
            <a:off x="381000" y="81710"/>
            <a:ext cx="2317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Contexte du travail </a:t>
            </a:r>
          </a:p>
        </p:txBody>
      </p:sp>
      <p:sp>
        <p:nvSpPr>
          <p:cNvPr id="27" name="Rectangle 5"/>
          <p:cNvSpPr/>
          <p:nvPr/>
        </p:nvSpPr>
        <p:spPr>
          <a:xfrm>
            <a:off x="2736" y="0"/>
            <a:ext cx="3455682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7" name="TextBox 16"/>
          <p:cNvSpPr txBox="1"/>
          <p:nvPr/>
        </p:nvSpPr>
        <p:spPr>
          <a:xfrm>
            <a:off x="3509643" y="17000"/>
            <a:ext cx="2286000" cy="5232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CC1AEEA-EBA5-402D-AA4E-30975BBE8F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3155358"/>
            <a:ext cx="2057400" cy="1910999"/>
          </a:xfrm>
          <a:prstGeom prst="rect">
            <a:avLst/>
          </a:prstGeom>
        </p:spPr>
      </p:pic>
      <p:sp>
        <p:nvSpPr>
          <p:cNvPr id="32" name="Espace réservé du numéro de diapositive 2"/>
          <p:cNvSpPr txBox="1">
            <a:spLocks/>
          </p:cNvSpPr>
          <p:nvPr/>
        </p:nvSpPr>
        <p:spPr>
          <a:xfrm>
            <a:off x="9356963" y="5389304"/>
            <a:ext cx="6095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F4668DC-857F-487D-BFFA-8C0CA5037977}" type="slidenum">
              <a:rPr lang="fr-BE" smtClean="0"/>
              <a:pPr/>
              <a:t>14</a:t>
            </a:fld>
            <a:endParaRPr lang="fr-BE"/>
          </a:p>
        </p:txBody>
      </p:sp>
      <p:sp>
        <p:nvSpPr>
          <p:cNvPr id="33" name="Regular Pentagon 7">
            <a:extLst>
              <a:ext uri="{FF2B5EF4-FFF2-40B4-BE49-F238E27FC236}">
                <a16:creationId xmlns:a16="http://schemas.microsoft.com/office/drawing/2014/main" id="{56D35161-CEC9-4F12-92C4-AD7276C4B3AC}"/>
              </a:ext>
            </a:extLst>
          </p:cNvPr>
          <p:cNvSpPr/>
          <p:nvPr/>
        </p:nvSpPr>
        <p:spPr>
          <a:xfrm>
            <a:off x="3458548" y="1911035"/>
            <a:ext cx="1728062" cy="1371457"/>
          </a:xfrm>
          <a:prstGeom prst="pentagon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Down Arrow 2">
            <a:extLst>
              <a:ext uri="{FF2B5EF4-FFF2-40B4-BE49-F238E27FC236}">
                <a16:creationId xmlns:a16="http://schemas.microsoft.com/office/drawing/2014/main" id="{7B0C3B7A-3A4D-491B-80FD-6537C20B7428}"/>
              </a:ext>
            </a:extLst>
          </p:cNvPr>
          <p:cNvSpPr/>
          <p:nvPr/>
        </p:nvSpPr>
        <p:spPr>
          <a:xfrm rot="10800000">
            <a:off x="2698484" y="3452938"/>
            <a:ext cx="3231250" cy="1728049"/>
          </a:xfrm>
          <a:custGeom>
            <a:avLst/>
            <a:gdLst/>
            <a:ahLst/>
            <a:cxnLst/>
            <a:rect l="l" t="t" r="r" b="b"/>
            <a:pathLst>
              <a:path w="3231250" h="1728049">
                <a:moveTo>
                  <a:pt x="1603656" y="1728049"/>
                </a:moveTo>
                <a:lnTo>
                  <a:pt x="1361340" y="1485733"/>
                </a:lnTo>
                <a:lnTo>
                  <a:pt x="1482498" y="1485733"/>
                </a:lnTo>
                <a:lnTo>
                  <a:pt x="1482498" y="1238845"/>
                </a:lnTo>
                <a:lnTo>
                  <a:pt x="1519544" y="1238845"/>
                </a:lnTo>
                <a:cubicBezTo>
                  <a:pt x="1344853" y="1227816"/>
                  <a:pt x="1172648" y="1177063"/>
                  <a:pt x="1015740" y="1087892"/>
                </a:cubicBezTo>
                <a:lnTo>
                  <a:pt x="817941" y="1309456"/>
                </a:lnTo>
                <a:lnTo>
                  <a:pt x="908322" y="1390143"/>
                </a:lnTo>
                <a:lnTo>
                  <a:pt x="566184" y="1409531"/>
                </a:lnTo>
                <a:lnTo>
                  <a:pt x="546797" y="1067393"/>
                </a:lnTo>
                <a:lnTo>
                  <a:pt x="637178" y="1148080"/>
                </a:lnTo>
                <a:lnTo>
                  <a:pt x="815894" y="947893"/>
                </a:lnTo>
                <a:cubicBezTo>
                  <a:pt x="680789" y="835606"/>
                  <a:pt x="574092" y="695026"/>
                  <a:pt x="502445" y="537233"/>
                </a:cubicBezTo>
                <a:lnTo>
                  <a:pt x="503893" y="542638"/>
                </a:lnTo>
                <a:lnTo>
                  <a:pt x="265418" y="606537"/>
                </a:lnTo>
                <a:lnTo>
                  <a:pt x="296776" y="723567"/>
                </a:lnTo>
                <a:lnTo>
                  <a:pt x="0" y="552223"/>
                </a:lnTo>
                <a:lnTo>
                  <a:pt x="171344" y="255448"/>
                </a:lnTo>
                <a:lnTo>
                  <a:pt x="202702" y="372478"/>
                </a:lnTo>
                <a:lnTo>
                  <a:pt x="420370" y="314153"/>
                </a:lnTo>
                <a:cubicBezTo>
                  <a:pt x="394191" y="212871"/>
                  <a:pt x="381279" y="107363"/>
                  <a:pt x="382349" y="0"/>
                </a:cubicBezTo>
                <a:lnTo>
                  <a:pt x="668774" y="2854"/>
                </a:lnTo>
                <a:cubicBezTo>
                  <a:pt x="665395" y="342077"/>
                  <a:pt x="843838" y="657162"/>
                  <a:pt x="1136496" y="828730"/>
                </a:cubicBezTo>
                <a:cubicBezTo>
                  <a:pt x="1429154" y="1000297"/>
                  <a:pt x="1791255" y="1002101"/>
                  <a:pt x="2085607" y="833457"/>
                </a:cubicBezTo>
                <a:cubicBezTo>
                  <a:pt x="2379959" y="664813"/>
                  <a:pt x="2561533" y="351521"/>
                  <a:pt x="2561533" y="12281"/>
                </a:cubicBezTo>
                <a:lnTo>
                  <a:pt x="2847972" y="12281"/>
                </a:lnTo>
                <a:cubicBezTo>
                  <a:pt x="2847972" y="115358"/>
                  <a:pt x="2835103" y="216597"/>
                  <a:pt x="2809305" y="313731"/>
                </a:cubicBezTo>
                <a:lnTo>
                  <a:pt x="3028549" y="372478"/>
                </a:lnTo>
                <a:lnTo>
                  <a:pt x="3059907" y="255448"/>
                </a:lnTo>
                <a:lnTo>
                  <a:pt x="3231250" y="552223"/>
                </a:lnTo>
                <a:lnTo>
                  <a:pt x="2934475" y="723567"/>
                </a:lnTo>
                <a:lnTo>
                  <a:pt x="2965833" y="606537"/>
                </a:lnTo>
                <a:lnTo>
                  <a:pt x="2727358" y="542638"/>
                </a:lnTo>
                <a:lnTo>
                  <a:pt x="2729738" y="533756"/>
                </a:lnTo>
                <a:cubicBezTo>
                  <a:pt x="2653953" y="701088"/>
                  <a:pt x="2539292" y="849337"/>
                  <a:pt x="2393713" y="965698"/>
                </a:cubicBezTo>
                <a:lnTo>
                  <a:pt x="2549092" y="1121077"/>
                </a:lnTo>
                <a:lnTo>
                  <a:pt x="2634763" y="1035405"/>
                </a:lnTo>
                <a:lnTo>
                  <a:pt x="2634763" y="1378092"/>
                </a:lnTo>
                <a:lnTo>
                  <a:pt x="2292077" y="1378092"/>
                </a:lnTo>
                <a:lnTo>
                  <a:pt x="2377748" y="1292420"/>
                </a:lnTo>
                <a:lnTo>
                  <a:pt x="2187215" y="1101886"/>
                </a:lnTo>
                <a:cubicBezTo>
                  <a:pt x="2038736" y="1182335"/>
                  <a:pt x="1877130" y="1228109"/>
                  <a:pt x="1713346" y="1238845"/>
                </a:cubicBezTo>
                <a:lnTo>
                  <a:pt x="1724814" y="1238845"/>
                </a:lnTo>
                <a:lnTo>
                  <a:pt x="1724814" y="1485733"/>
                </a:lnTo>
                <a:lnTo>
                  <a:pt x="1845972" y="148573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9" name="TextBox 243">
            <a:extLst>
              <a:ext uri="{FF2B5EF4-FFF2-40B4-BE49-F238E27FC236}">
                <a16:creationId xmlns:a16="http://schemas.microsoft.com/office/drawing/2014/main" id="{D7C8C1E0-D98C-4A7E-8A3C-D635E4F69347}"/>
              </a:ext>
            </a:extLst>
          </p:cNvPr>
          <p:cNvSpPr txBox="1"/>
          <p:nvPr/>
        </p:nvSpPr>
        <p:spPr>
          <a:xfrm>
            <a:off x="105545" y="2404221"/>
            <a:ext cx="24142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 gestion des tâches du système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249">
            <a:extLst>
              <a:ext uri="{FF2B5EF4-FFF2-40B4-BE49-F238E27FC236}">
                <a16:creationId xmlns:a16="http://schemas.microsoft.com/office/drawing/2014/main" id="{094F3E92-D5E8-4981-9641-C5419623D58F}"/>
              </a:ext>
            </a:extLst>
          </p:cNvPr>
          <p:cNvSpPr txBox="1"/>
          <p:nvPr/>
        </p:nvSpPr>
        <p:spPr>
          <a:xfrm>
            <a:off x="6278091" y="2526150"/>
            <a:ext cx="2540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Controle</a:t>
            </a:r>
            <a:r>
              <a:rPr lang="fr-FR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le système au moment réel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254">
            <a:extLst>
              <a:ext uri="{FF2B5EF4-FFF2-40B4-BE49-F238E27FC236}">
                <a16:creationId xmlns:a16="http://schemas.microsoft.com/office/drawing/2014/main" id="{F35E4A13-7B52-49DA-8936-E8515998B854}"/>
              </a:ext>
            </a:extLst>
          </p:cNvPr>
          <p:cNvSpPr txBox="1"/>
          <p:nvPr/>
        </p:nvSpPr>
        <p:spPr>
          <a:xfrm>
            <a:off x="1960067" y="960911"/>
            <a:ext cx="493009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r-FR" sz="1600" dirty="0"/>
              <a:t>Une application web permet d’effectuer les différentes tâches de gestion et contrôle  de la serre intelligente en temps réel.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6" name="Group 256">
            <a:extLst>
              <a:ext uri="{FF2B5EF4-FFF2-40B4-BE49-F238E27FC236}">
                <a16:creationId xmlns:a16="http://schemas.microsoft.com/office/drawing/2014/main" id="{E977241A-8C33-4C3D-94BF-4D7C77E57A59}"/>
              </a:ext>
            </a:extLst>
          </p:cNvPr>
          <p:cNvGrpSpPr/>
          <p:nvPr/>
        </p:nvGrpSpPr>
        <p:grpSpPr>
          <a:xfrm>
            <a:off x="3509643" y="2266820"/>
            <a:ext cx="1656185" cy="562721"/>
            <a:chOff x="3097069" y="1888430"/>
            <a:chExt cx="1735387" cy="438398"/>
          </a:xfrm>
          <a:noFill/>
        </p:grpSpPr>
        <p:sp>
          <p:nvSpPr>
            <p:cNvPr id="47" name="TextBox 257">
              <a:extLst>
                <a:ext uri="{FF2B5EF4-FFF2-40B4-BE49-F238E27FC236}">
                  <a16:creationId xmlns:a16="http://schemas.microsoft.com/office/drawing/2014/main" id="{4D689FFB-F67D-4210-B099-EC8F92168DCF}"/>
                </a:ext>
              </a:extLst>
            </p:cNvPr>
            <p:cNvSpPr txBox="1"/>
            <p:nvPr/>
          </p:nvSpPr>
          <p:spPr>
            <a:xfrm>
              <a:off x="3233964" y="1888430"/>
              <a:ext cx="1535288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8" name="TextBox 258">
              <a:extLst>
                <a:ext uri="{FF2B5EF4-FFF2-40B4-BE49-F238E27FC236}">
                  <a16:creationId xmlns:a16="http://schemas.microsoft.com/office/drawing/2014/main" id="{52941C25-B890-4762-9FF5-DB1829FE760D}"/>
                </a:ext>
              </a:extLst>
            </p:cNvPr>
            <p:cNvSpPr txBox="1"/>
            <p:nvPr/>
          </p:nvSpPr>
          <p:spPr>
            <a:xfrm>
              <a:off x="3097069" y="1919204"/>
              <a:ext cx="1735387" cy="40762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altLang="ko-KR" sz="1400" b="1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Application </a:t>
              </a:r>
            </a:p>
            <a:p>
              <a:pPr algn="ctr"/>
              <a:r>
                <a:rPr lang="fr-FR" altLang="ko-KR" sz="1400" b="1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Web</a:t>
              </a:r>
            </a:p>
          </p:txBody>
        </p:sp>
      </p:grpSp>
      <p:sp>
        <p:nvSpPr>
          <p:cNvPr id="51" name="ZoneTexte 50"/>
          <p:cNvSpPr txBox="1"/>
          <p:nvPr/>
        </p:nvSpPr>
        <p:spPr>
          <a:xfrm>
            <a:off x="3199059" y="4507107"/>
            <a:ext cx="2230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Notre                   système</a:t>
            </a:r>
          </a:p>
        </p:txBody>
      </p:sp>
      <p:sp>
        <p:nvSpPr>
          <p:cNvPr id="52" name="Regular Pentagon 11">
            <a:extLst>
              <a:ext uri="{FF2B5EF4-FFF2-40B4-BE49-F238E27FC236}">
                <a16:creationId xmlns:a16="http://schemas.microsoft.com/office/drawing/2014/main" id="{0BF98806-48CA-4EDF-A452-D494D54D02BC}"/>
              </a:ext>
            </a:extLst>
          </p:cNvPr>
          <p:cNvSpPr/>
          <p:nvPr/>
        </p:nvSpPr>
        <p:spPr>
          <a:xfrm rot="18730460" flipH="1">
            <a:off x="1547432" y="2849468"/>
            <a:ext cx="1627849" cy="1485892"/>
          </a:xfrm>
          <a:prstGeom prst="pentagon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3" name="TextBox 261">
            <a:extLst>
              <a:ext uri="{FF2B5EF4-FFF2-40B4-BE49-F238E27FC236}">
                <a16:creationId xmlns:a16="http://schemas.microsoft.com/office/drawing/2014/main" id="{6D827710-70B1-4E35-BDBC-47D0D7E33264}"/>
              </a:ext>
            </a:extLst>
          </p:cNvPr>
          <p:cNvSpPr txBox="1"/>
          <p:nvPr/>
        </p:nvSpPr>
        <p:spPr>
          <a:xfrm>
            <a:off x="1738054" y="3469694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ko-KR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Gestion</a:t>
            </a:r>
          </a:p>
        </p:txBody>
      </p:sp>
      <p:sp>
        <p:nvSpPr>
          <p:cNvPr id="54" name="Regular Pentagon 9">
            <a:extLst>
              <a:ext uri="{FF2B5EF4-FFF2-40B4-BE49-F238E27FC236}">
                <a16:creationId xmlns:a16="http://schemas.microsoft.com/office/drawing/2014/main" id="{CEB1A560-2BA5-44DE-A1E8-4345B7AF3989}"/>
              </a:ext>
            </a:extLst>
          </p:cNvPr>
          <p:cNvSpPr/>
          <p:nvPr/>
        </p:nvSpPr>
        <p:spPr>
          <a:xfrm rot="2929340">
            <a:off x="5499323" y="3091992"/>
            <a:ext cx="1557536" cy="1346495"/>
          </a:xfrm>
          <a:prstGeom prst="pentagon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TextBox 267">
            <a:extLst>
              <a:ext uri="{FF2B5EF4-FFF2-40B4-BE49-F238E27FC236}">
                <a16:creationId xmlns:a16="http://schemas.microsoft.com/office/drawing/2014/main" id="{81321FA4-A6D9-4FF6-9036-F38680EDFED7}"/>
              </a:ext>
            </a:extLst>
          </p:cNvPr>
          <p:cNvSpPr txBox="1"/>
          <p:nvPr/>
        </p:nvSpPr>
        <p:spPr>
          <a:xfrm>
            <a:off x="5607757" y="3638971"/>
            <a:ext cx="12824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ko-KR" sz="16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Controle</a:t>
            </a:r>
            <a:endParaRPr lang="fr-FR" altLang="ko-KR" sz="16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49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50"/>
                            </p:stCondLst>
                            <p:childTnLst>
                              <p:par>
                                <p:cTn id="4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9" grpId="0"/>
      <p:bldP spid="42" grpId="0"/>
      <p:bldP spid="44" grpId="0"/>
      <p:bldP spid="52" grpId="0" animBg="1"/>
      <p:bldP spid="53" grpId="0"/>
      <p:bldP spid="54" grpId="0" animBg="1"/>
      <p:bldP spid="5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0" y="7328"/>
            <a:ext cx="8001000" cy="5171550"/>
          </a:xfrm>
          <a:custGeom>
            <a:avLst/>
            <a:gdLst>
              <a:gd name="T0" fmla="*/ 0 w 4885"/>
              <a:gd name="T1" fmla="*/ 0 h 1648"/>
              <a:gd name="T2" fmla="*/ 0 w 4885"/>
              <a:gd name="T3" fmla="*/ 1648 h 1648"/>
              <a:gd name="T4" fmla="*/ 4885 w 4885"/>
              <a:gd name="T5" fmla="*/ 1648 h 1648"/>
              <a:gd name="T6" fmla="*/ 2271 w 4885"/>
              <a:gd name="T7" fmla="*/ 0 h 1648"/>
              <a:gd name="T8" fmla="*/ 0 w 4885"/>
              <a:gd name="T9" fmla="*/ 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85" h="1648">
                <a:moveTo>
                  <a:pt x="0" y="0"/>
                </a:moveTo>
                <a:lnTo>
                  <a:pt x="0" y="1648"/>
                </a:lnTo>
                <a:lnTo>
                  <a:pt x="4885" y="1648"/>
                </a:lnTo>
                <a:lnTo>
                  <a:pt x="2271" y="0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28066"/>
            <a:ext cx="2971800" cy="400110"/>
          </a:xfrm>
          <a:prstGeom prst="rect">
            <a:avLst/>
          </a:prstGeom>
          <a:noFill/>
        </p:spPr>
        <p:txBody>
          <a:bodyPr wrap="square" numCol="1" spcCol="27432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762000" y="1208108"/>
            <a:ext cx="2743200" cy="116955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1" y="735740"/>
            <a:ext cx="327431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problématique  </a:t>
            </a:r>
          </a:p>
        </p:txBody>
      </p:sp>
      <p:sp>
        <p:nvSpPr>
          <p:cNvPr id="28" name="TextBox 16"/>
          <p:cNvSpPr txBox="1"/>
          <p:nvPr/>
        </p:nvSpPr>
        <p:spPr>
          <a:xfrm>
            <a:off x="762000" y="2919853"/>
            <a:ext cx="2743200" cy="770339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r>
              <a:rPr lang="fr-F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1000" y="2438147"/>
            <a:ext cx="5029200" cy="458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solution Proposée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325359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8100"/>
              </a:buClr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1000" y="3667565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55957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8F59A06-7BE1-4947-641A-D1C2742AD790}"/>
              </a:ext>
            </a:extLst>
          </p:cNvPr>
          <p:cNvSpPr/>
          <p:nvPr/>
        </p:nvSpPr>
        <p:spPr bwMode="auto">
          <a:xfrm>
            <a:off x="441538" y="3951413"/>
            <a:ext cx="1471874" cy="114300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7F86E4-A823-AA41-B06D-C39D48B31474}"/>
              </a:ext>
            </a:extLst>
          </p:cNvPr>
          <p:cNvSpPr/>
          <p:nvPr/>
        </p:nvSpPr>
        <p:spPr bwMode="auto">
          <a:xfrm>
            <a:off x="396459" y="2494733"/>
            <a:ext cx="1524000" cy="122001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48AE0D4-4399-FA60-1D7E-39A13ADF0A66}"/>
              </a:ext>
            </a:extLst>
          </p:cNvPr>
          <p:cNvSpPr/>
          <p:nvPr/>
        </p:nvSpPr>
        <p:spPr bwMode="auto">
          <a:xfrm>
            <a:off x="426315" y="761999"/>
            <a:ext cx="1524000" cy="135255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FD1227B-069F-9495-3785-CC535CEDBFC2}"/>
              </a:ext>
            </a:extLst>
          </p:cNvPr>
          <p:cNvSpPr/>
          <p:nvPr/>
        </p:nvSpPr>
        <p:spPr bwMode="auto">
          <a:xfrm>
            <a:off x="3561996" y="2038351"/>
            <a:ext cx="1524000" cy="15982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3351" y="62213"/>
            <a:ext cx="56585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Capteurs et dispositifs de notre système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7A2F333-139F-B229-9259-0E50850723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2114550"/>
            <a:ext cx="1349991" cy="14441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2F414BB-4DBD-0F98-FEE1-53B50C0DB4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47" y="819151"/>
            <a:ext cx="1444165" cy="1143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4798197-D604-2AD8-4088-35FBF9AE43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15" y="2571750"/>
            <a:ext cx="1444166" cy="990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BF977F-DC6C-CAEE-374B-658357BAB1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09" y="3985408"/>
            <a:ext cx="1238605" cy="1031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C80F444-93D6-FCDA-3388-35415D313EAA}"/>
              </a:ext>
            </a:extLst>
          </p:cNvPr>
          <p:cNvSpPr/>
          <p:nvPr/>
        </p:nvSpPr>
        <p:spPr bwMode="auto">
          <a:xfrm>
            <a:off x="6825281" y="3759777"/>
            <a:ext cx="1471874" cy="114300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E3464EE-7E08-3E2C-6771-3A2BA56FF1F1}"/>
              </a:ext>
            </a:extLst>
          </p:cNvPr>
          <p:cNvSpPr/>
          <p:nvPr/>
        </p:nvSpPr>
        <p:spPr bwMode="auto">
          <a:xfrm>
            <a:off x="6773155" y="2231838"/>
            <a:ext cx="1524000" cy="122001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AE43684-6728-265C-2C6C-8DB6445E963D}"/>
              </a:ext>
            </a:extLst>
          </p:cNvPr>
          <p:cNvSpPr/>
          <p:nvPr/>
        </p:nvSpPr>
        <p:spPr bwMode="auto">
          <a:xfrm>
            <a:off x="6810058" y="570363"/>
            <a:ext cx="1524000" cy="135255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2FA2BF9-D26D-098E-E918-EA25D217BF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03572" y="627514"/>
            <a:ext cx="1143000" cy="118223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F4956C4-9B7E-CE96-C684-7E57574CE7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72013" y="2271892"/>
            <a:ext cx="1167512" cy="114669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12F9B46-F6BD-82F4-0D76-821EF001AC0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79058" y="3793772"/>
            <a:ext cx="1167513" cy="103199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E9E81B4-3DAF-DC35-5863-E6927095EED5}"/>
              </a:ext>
            </a:extLst>
          </p:cNvPr>
          <p:cNvCxnSpPr>
            <a:cxnSpLocks/>
            <a:stCxn id="22" idx="3"/>
            <a:endCxn id="21" idx="1"/>
          </p:cNvCxnSpPr>
          <p:nvPr/>
        </p:nvCxnSpPr>
        <p:spPr>
          <a:xfrm flipV="1">
            <a:off x="1913412" y="2837451"/>
            <a:ext cx="1648584" cy="1685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11D1CF1-9D61-106E-8D09-5C020682165A}"/>
              </a:ext>
            </a:extLst>
          </p:cNvPr>
          <p:cNvCxnSpPr>
            <a:stCxn id="24" idx="3"/>
            <a:endCxn id="21" idx="1"/>
          </p:cNvCxnSpPr>
          <p:nvPr/>
        </p:nvCxnSpPr>
        <p:spPr>
          <a:xfrm>
            <a:off x="1950315" y="1438275"/>
            <a:ext cx="1611681" cy="13991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7202164-859F-06C4-C8A3-186D0EABDACE}"/>
              </a:ext>
            </a:extLst>
          </p:cNvPr>
          <p:cNvCxnSpPr>
            <a:endCxn id="21" idx="3"/>
          </p:cNvCxnSpPr>
          <p:nvPr/>
        </p:nvCxnSpPr>
        <p:spPr>
          <a:xfrm rot="10800000" flipV="1">
            <a:off x="5085996" y="1390651"/>
            <a:ext cx="1694206" cy="14468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49F8AC6-88D5-24F8-E536-EA7E35804C59}"/>
              </a:ext>
            </a:extLst>
          </p:cNvPr>
          <p:cNvCxnSpPr>
            <a:cxnSpLocks/>
            <a:stCxn id="26" idx="1"/>
            <a:endCxn id="21" idx="3"/>
          </p:cNvCxnSpPr>
          <p:nvPr/>
        </p:nvCxnSpPr>
        <p:spPr>
          <a:xfrm flipH="1" flipV="1">
            <a:off x="5085996" y="2837451"/>
            <a:ext cx="1687159" cy="4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D1759A6-C149-D084-7804-D2162959E8D3}"/>
              </a:ext>
            </a:extLst>
          </p:cNvPr>
          <p:cNvCxnSpPr>
            <a:cxnSpLocks/>
            <a:stCxn id="25" idx="1"/>
            <a:endCxn id="21" idx="3"/>
          </p:cNvCxnSpPr>
          <p:nvPr/>
        </p:nvCxnSpPr>
        <p:spPr>
          <a:xfrm rot="10800000">
            <a:off x="5085997" y="2837452"/>
            <a:ext cx="1739285" cy="14938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23886CA-7BBB-1005-429A-90387F8C10CD}"/>
              </a:ext>
            </a:extLst>
          </p:cNvPr>
          <p:cNvCxnSpPr>
            <a:endCxn id="21" idx="1"/>
          </p:cNvCxnSpPr>
          <p:nvPr/>
        </p:nvCxnSpPr>
        <p:spPr>
          <a:xfrm>
            <a:off x="1920459" y="2837451"/>
            <a:ext cx="16415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548B039-BF07-1047-6871-B997FB2F6F66}"/>
              </a:ext>
            </a:extLst>
          </p:cNvPr>
          <p:cNvSpPr txBox="1"/>
          <p:nvPr/>
        </p:nvSpPr>
        <p:spPr>
          <a:xfrm>
            <a:off x="154217" y="490028"/>
            <a:ext cx="2068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Capteur</a:t>
            </a:r>
            <a:r>
              <a:rPr lang="en-US" sz="1400" dirty="0"/>
              <a:t> </a:t>
            </a:r>
            <a:r>
              <a:rPr lang="en-US" sz="1400" dirty="0" err="1"/>
              <a:t>humidité</a:t>
            </a:r>
            <a:r>
              <a:rPr lang="en-US" sz="1400" dirty="0"/>
              <a:t> de sol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37DABE0-1F34-83BD-90D8-E214BAA437B3}"/>
              </a:ext>
            </a:extLst>
          </p:cNvPr>
          <p:cNvSpPr txBox="1"/>
          <p:nvPr/>
        </p:nvSpPr>
        <p:spPr>
          <a:xfrm>
            <a:off x="0" y="2176197"/>
            <a:ext cx="29899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Capteur</a:t>
            </a:r>
            <a:r>
              <a:rPr lang="en-US" sz="1400" dirty="0"/>
              <a:t> de temperature et </a:t>
            </a:r>
            <a:r>
              <a:rPr lang="en-US" sz="1400" dirty="0" err="1"/>
              <a:t>humidté</a:t>
            </a:r>
            <a:endParaRPr lang="en-US" sz="1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B716751-84B7-2C61-2038-BE3604892188}"/>
              </a:ext>
            </a:extLst>
          </p:cNvPr>
          <p:cNvSpPr txBox="1"/>
          <p:nvPr/>
        </p:nvSpPr>
        <p:spPr>
          <a:xfrm>
            <a:off x="201589" y="3685644"/>
            <a:ext cx="16995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Capteur</a:t>
            </a:r>
            <a:r>
              <a:rPr lang="en-US" sz="1400" dirty="0"/>
              <a:t> du lumière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9409D17-294E-2579-71F4-B2E6C783F76D}"/>
              </a:ext>
            </a:extLst>
          </p:cNvPr>
          <p:cNvSpPr txBox="1"/>
          <p:nvPr/>
        </p:nvSpPr>
        <p:spPr>
          <a:xfrm>
            <a:off x="3540380" y="1692474"/>
            <a:ext cx="1545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MicroControlleur</a:t>
            </a:r>
            <a:endParaRPr lang="en-US" sz="14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9E4ACB2-DB8D-B451-86AF-D58294B4CE20}"/>
              </a:ext>
            </a:extLst>
          </p:cNvPr>
          <p:cNvSpPr txBox="1"/>
          <p:nvPr/>
        </p:nvSpPr>
        <p:spPr>
          <a:xfrm>
            <a:off x="3877181" y="3733904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ESP8266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888B10F-27F3-4926-B8C9-1AEABE0A8661}"/>
              </a:ext>
            </a:extLst>
          </p:cNvPr>
          <p:cNvSpPr txBox="1"/>
          <p:nvPr/>
        </p:nvSpPr>
        <p:spPr>
          <a:xfrm>
            <a:off x="6899634" y="240722"/>
            <a:ext cx="1207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Pompe</a:t>
            </a:r>
            <a:r>
              <a:rPr lang="en-US" sz="1400" dirty="0"/>
              <a:t> </a:t>
            </a:r>
            <a:r>
              <a:rPr lang="en-US" sz="1400" dirty="0" err="1"/>
              <a:t>d’eau</a:t>
            </a:r>
            <a:endParaRPr lang="en-US" sz="14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661E12F-F672-E068-9E2A-8C347D295FC0}"/>
              </a:ext>
            </a:extLst>
          </p:cNvPr>
          <p:cNvSpPr txBox="1"/>
          <p:nvPr/>
        </p:nvSpPr>
        <p:spPr>
          <a:xfrm>
            <a:off x="6927521" y="1923717"/>
            <a:ext cx="2068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Ventilateur</a:t>
            </a:r>
            <a:endParaRPr lang="en-US" sz="14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FD9B1E9-3CE8-0372-6AF2-54DB1A1393D1}"/>
              </a:ext>
            </a:extLst>
          </p:cNvPr>
          <p:cNvSpPr txBox="1"/>
          <p:nvPr/>
        </p:nvSpPr>
        <p:spPr>
          <a:xfrm>
            <a:off x="7173517" y="345200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Lompe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05485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E5F0D5-856B-DEBF-0280-DBDE84417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0201" y="1149519"/>
            <a:ext cx="5867400" cy="3993981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381000" y="81710"/>
            <a:ext cx="2317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Contexte du travail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25595" y="710736"/>
            <a:ext cx="56585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Prototype</a:t>
            </a:r>
          </a:p>
        </p:txBody>
      </p:sp>
      <p:sp>
        <p:nvSpPr>
          <p:cNvPr id="39" name="TextBox 16"/>
          <p:cNvSpPr txBox="1"/>
          <p:nvPr/>
        </p:nvSpPr>
        <p:spPr>
          <a:xfrm>
            <a:off x="3810000" y="0"/>
            <a:ext cx="2561382" cy="50783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endParaRPr lang="fr-FR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023DCE6-D51A-A879-A003-DF800A914E80}"/>
              </a:ext>
            </a:extLst>
          </p:cNvPr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4059383463"/>
      </p:ext>
    </p:extLst>
  </p:cSld>
  <p:clrMapOvr>
    <a:masterClrMapping/>
  </p:clrMapOvr>
  <p:transition spd="slow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E5F0D5-856B-DEBF-0280-DBDE84417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6800" y="1149519"/>
            <a:ext cx="6248399" cy="3912271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381000" y="81710"/>
            <a:ext cx="2317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Contexte du travail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25595" y="710736"/>
            <a:ext cx="56585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Architecture Software </a:t>
            </a:r>
            <a:r>
              <a:rPr lang="fr-FR" b="1" dirty="0" err="1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MicroControlleur</a:t>
            </a:r>
            <a:endParaRPr lang="fr-FR" b="1" dirty="0">
              <a:solidFill>
                <a:srgbClr val="58A3BC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3810000" y="0"/>
            <a:ext cx="2561382" cy="50783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endParaRPr lang="fr-FR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023DCE6-D51A-A879-A003-DF800A914E80}"/>
              </a:ext>
            </a:extLst>
          </p:cNvPr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062163809"/>
      </p:ext>
    </p:extLst>
  </p:cSld>
  <p:clrMapOvr>
    <a:masterClrMapping/>
  </p:clrMapOvr>
  <p:transition spd="slow">
    <p:randomBar dir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E5F0D5-856B-DEBF-0280-DBDE84417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5000" y="1149519"/>
            <a:ext cx="4876800" cy="3993981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381000" y="81710"/>
            <a:ext cx="2317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Contexte du travail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25595" y="710736"/>
            <a:ext cx="56585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Architecture Software Système</a:t>
            </a:r>
          </a:p>
        </p:txBody>
      </p:sp>
      <p:sp>
        <p:nvSpPr>
          <p:cNvPr id="39" name="TextBox 16"/>
          <p:cNvSpPr txBox="1"/>
          <p:nvPr/>
        </p:nvSpPr>
        <p:spPr>
          <a:xfrm>
            <a:off x="3810000" y="0"/>
            <a:ext cx="2561382" cy="50783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endParaRPr lang="fr-FR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023DCE6-D51A-A879-A003-DF800A914E80}"/>
              </a:ext>
            </a:extLst>
          </p:cNvPr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832986795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0" y="0"/>
            <a:ext cx="8001000" cy="5143500"/>
          </a:xfrm>
          <a:custGeom>
            <a:avLst/>
            <a:gdLst>
              <a:gd name="T0" fmla="*/ 0 w 4885"/>
              <a:gd name="T1" fmla="*/ 0 h 1648"/>
              <a:gd name="T2" fmla="*/ 0 w 4885"/>
              <a:gd name="T3" fmla="*/ 1648 h 1648"/>
              <a:gd name="T4" fmla="*/ 4885 w 4885"/>
              <a:gd name="T5" fmla="*/ 1648 h 1648"/>
              <a:gd name="T6" fmla="*/ 2271 w 4885"/>
              <a:gd name="T7" fmla="*/ 0 h 1648"/>
              <a:gd name="T8" fmla="*/ 0 w 4885"/>
              <a:gd name="T9" fmla="*/ 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85" h="1648">
                <a:moveTo>
                  <a:pt x="0" y="0"/>
                </a:moveTo>
                <a:lnTo>
                  <a:pt x="0" y="1648"/>
                </a:lnTo>
                <a:lnTo>
                  <a:pt x="4885" y="1648"/>
                </a:lnTo>
                <a:lnTo>
                  <a:pt x="2271" y="0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28066"/>
            <a:ext cx="2971800" cy="400110"/>
          </a:xfrm>
          <a:prstGeom prst="rect">
            <a:avLst/>
          </a:prstGeom>
          <a:noFill/>
        </p:spPr>
        <p:txBody>
          <a:bodyPr wrap="square" numCol="1" spcCol="27432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762000" y="1208108"/>
            <a:ext cx="2743200" cy="116955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1" y="735740"/>
            <a:ext cx="327431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problématique  </a:t>
            </a:r>
          </a:p>
        </p:txBody>
      </p:sp>
      <p:sp>
        <p:nvSpPr>
          <p:cNvPr id="28" name="TextBox 16"/>
          <p:cNvSpPr txBox="1"/>
          <p:nvPr/>
        </p:nvSpPr>
        <p:spPr>
          <a:xfrm>
            <a:off x="762000" y="2922079"/>
            <a:ext cx="2743200" cy="74001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r>
              <a:rPr lang="fr-FR" sz="140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1000" y="243814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325359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8100"/>
              </a:buClr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1000" y="3667565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10385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E5F0D5-856B-DEBF-0280-DBDE84417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834" y="1149519"/>
            <a:ext cx="6636758" cy="3993981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381000" y="81710"/>
            <a:ext cx="2317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Contexte du travail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25595" y="710736"/>
            <a:ext cx="56585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Architecture Global </a:t>
            </a:r>
          </a:p>
        </p:txBody>
      </p:sp>
      <p:sp>
        <p:nvSpPr>
          <p:cNvPr id="39" name="TextBox 16"/>
          <p:cNvSpPr txBox="1"/>
          <p:nvPr/>
        </p:nvSpPr>
        <p:spPr>
          <a:xfrm>
            <a:off x="3810000" y="0"/>
            <a:ext cx="2561382" cy="50783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endParaRPr lang="fr-FR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023DCE6-D51A-A879-A003-DF800A914E80}"/>
              </a:ext>
            </a:extLst>
          </p:cNvPr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3972240195"/>
      </p:ext>
    </p:extLst>
  </p:cSld>
  <p:clrMapOvr>
    <a:masterClrMapping/>
  </p:clrMapOvr>
  <p:transition spd="slow">
    <p:randomBar dir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073569-26BA-B2D8-4526-D94C47B88C62}"/>
              </a:ext>
            </a:extLst>
          </p:cNvPr>
          <p:cNvSpPr/>
          <p:nvPr/>
        </p:nvSpPr>
        <p:spPr bwMode="auto">
          <a:xfrm>
            <a:off x="4032707" y="666750"/>
            <a:ext cx="4501693" cy="435536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5"/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9" name="TextBox 16"/>
          <p:cNvSpPr txBox="1"/>
          <p:nvPr/>
        </p:nvSpPr>
        <p:spPr>
          <a:xfrm>
            <a:off x="3738880" y="0"/>
            <a:ext cx="1841770" cy="5232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grpSp>
        <p:nvGrpSpPr>
          <p:cNvPr id="10" name="Group 77"/>
          <p:cNvGrpSpPr>
            <a:grpSpLocks noChangeAspect="1"/>
          </p:cNvGrpSpPr>
          <p:nvPr/>
        </p:nvGrpSpPr>
        <p:grpSpPr>
          <a:xfrm>
            <a:off x="153978" y="2412853"/>
            <a:ext cx="539452" cy="410830"/>
            <a:chOff x="6124575" y="933450"/>
            <a:chExt cx="1954213" cy="1333500"/>
          </a:xfrm>
        </p:grpSpPr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6124575" y="1498600"/>
              <a:ext cx="977900" cy="768350"/>
            </a:xfrm>
            <a:custGeom>
              <a:avLst/>
              <a:gdLst>
                <a:gd name="T0" fmla="*/ 0 w 616"/>
                <a:gd name="T1" fmla="*/ 0 h 484"/>
                <a:gd name="T2" fmla="*/ 0 w 616"/>
                <a:gd name="T3" fmla="*/ 129 h 484"/>
                <a:gd name="T4" fmla="*/ 616 w 616"/>
                <a:gd name="T5" fmla="*/ 484 h 484"/>
                <a:gd name="T6" fmla="*/ 616 w 616"/>
                <a:gd name="T7" fmla="*/ 356 h 484"/>
                <a:gd name="T8" fmla="*/ 0 w 616"/>
                <a:gd name="T9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484">
                  <a:moveTo>
                    <a:pt x="0" y="0"/>
                  </a:moveTo>
                  <a:lnTo>
                    <a:pt x="0" y="129"/>
                  </a:lnTo>
                  <a:lnTo>
                    <a:pt x="616" y="484"/>
                  </a:lnTo>
                  <a:lnTo>
                    <a:pt x="616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85"/>
            <p:cNvSpPr>
              <a:spLocks/>
            </p:cNvSpPr>
            <p:nvPr/>
          </p:nvSpPr>
          <p:spPr bwMode="auto">
            <a:xfrm>
              <a:off x="7102475" y="1498600"/>
              <a:ext cx="976313" cy="768350"/>
            </a:xfrm>
            <a:custGeom>
              <a:avLst/>
              <a:gdLst>
                <a:gd name="T0" fmla="*/ 307 w 615"/>
                <a:gd name="T1" fmla="*/ 178 h 484"/>
                <a:gd name="T2" fmla="*/ 0 w 615"/>
                <a:gd name="T3" fmla="*/ 356 h 484"/>
                <a:gd name="T4" fmla="*/ 0 w 615"/>
                <a:gd name="T5" fmla="*/ 484 h 484"/>
                <a:gd name="T6" fmla="*/ 615 w 615"/>
                <a:gd name="T7" fmla="*/ 129 h 484"/>
                <a:gd name="T8" fmla="*/ 615 w 615"/>
                <a:gd name="T9" fmla="*/ 126 h 484"/>
                <a:gd name="T10" fmla="*/ 615 w 615"/>
                <a:gd name="T11" fmla="*/ 0 h 484"/>
                <a:gd name="T12" fmla="*/ 615 w 615"/>
                <a:gd name="T13" fmla="*/ 0 h 484"/>
                <a:gd name="T14" fmla="*/ 307 w 615"/>
                <a:gd name="T15" fmla="*/ 178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484">
                  <a:moveTo>
                    <a:pt x="307" y="178"/>
                  </a:moveTo>
                  <a:lnTo>
                    <a:pt x="0" y="356"/>
                  </a:lnTo>
                  <a:lnTo>
                    <a:pt x="0" y="484"/>
                  </a:lnTo>
                  <a:lnTo>
                    <a:pt x="615" y="129"/>
                  </a:lnTo>
                  <a:lnTo>
                    <a:pt x="615" y="126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307" y="17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6"/>
            <p:cNvSpPr>
              <a:spLocks/>
            </p:cNvSpPr>
            <p:nvPr/>
          </p:nvSpPr>
          <p:spPr bwMode="auto">
            <a:xfrm>
              <a:off x="6124575" y="933450"/>
              <a:ext cx="1954213" cy="1130300"/>
            </a:xfrm>
            <a:custGeom>
              <a:avLst/>
              <a:gdLst>
                <a:gd name="T0" fmla="*/ 616 w 1231"/>
                <a:gd name="T1" fmla="*/ 0 h 712"/>
                <a:gd name="T2" fmla="*/ 284 w 1231"/>
                <a:gd name="T3" fmla="*/ 192 h 712"/>
                <a:gd name="T4" fmla="*/ 0 w 1231"/>
                <a:gd name="T5" fmla="*/ 356 h 712"/>
                <a:gd name="T6" fmla="*/ 44 w 1231"/>
                <a:gd name="T7" fmla="*/ 381 h 712"/>
                <a:gd name="T8" fmla="*/ 92 w 1231"/>
                <a:gd name="T9" fmla="*/ 409 h 712"/>
                <a:gd name="T10" fmla="*/ 616 w 1231"/>
                <a:gd name="T11" fmla="*/ 712 h 712"/>
                <a:gd name="T12" fmla="*/ 923 w 1231"/>
                <a:gd name="T13" fmla="*/ 534 h 712"/>
                <a:gd name="T14" fmla="*/ 1231 w 1231"/>
                <a:gd name="T15" fmla="*/ 356 h 712"/>
                <a:gd name="T16" fmla="*/ 616 w 1231"/>
                <a:gd name="T17" fmla="*/ 0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1" h="712">
                  <a:moveTo>
                    <a:pt x="616" y="0"/>
                  </a:moveTo>
                  <a:lnTo>
                    <a:pt x="284" y="192"/>
                  </a:lnTo>
                  <a:lnTo>
                    <a:pt x="0" y="356"/>
                  </a:lnTo>
                  <a:lnTo>
                    <a:pt x="44" y="381"/>
                  </a:lnTo>
                  <a:lnTo>
                    <a:pt x="92" y="409"/>
                  </a:lnTo>
                  <a:lnTo>
                    <a:pt x="616" y="712"/>
                  </a:lnTo>
                  <a:lnTo>
                    <a:pt x="923" y="534"/>
                  </a:lnTo>
                  <a:lnTo>
                    <a:pt x="1231" y="356"/>
                  </a:lnTo>
                  <a:lnTo>
                    <a:pt x="6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838200" y="2387436"/>
            <a:ext cx="23655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200" b="1" dirty="0">
                <a:solidFill>
                  <a:schemeClr val="accent6"/>
                </a:solidFill>
                <a:latin typeface="Times New Roman" pitchFamily="18"/>
                <a:cs typeface="Times New Roman" pitchFamily="18"/>
              </a:rPr>
              <a:t>Diagramme de séquence </a:t>
            </a:r>
            <a:r>
              <a:rPr lang="fr-FR" sz="1200" b="1" dirty="0" err="1">
                <a:solidFill>
                  <a:schemeClr val="accent6"/>
                </a:solidFill>
                <a:latin typeface="Times New Roman" pitchFamily="18"/>
                <a:cs typeface="Times New Roman" pitchFamily="18"/>
              </a:rPr>
              <a:t>MicroControlleur</a:t>
            </a:r>
            <a:endParaRPr lang="fr-FR" sz="1200" dirty="0">
              <a:solidFill>
                <a:schemeClr val="accent6"/>
              </a:solidFill>
              <a:latin typeface="Times New Roman" pitchFamily="18"/>
              <a:cs typeface="Times New Roman" pitchFamily="1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315420-CF89-52E4-73BF-994FBF40C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393" y="730667"/>
            <a:ext cx="4427525" cy="422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03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073569-26BA-B2D8-4526-D94C47B88C62}"/>
              </a:ext>
            </a:extLst>
          </p:cNvPr>
          <p:cNvSpPr/>
          <p:nvPr/>
        </p:nvSpPr>
        <p:spPr bwMode="auto">
          <a:xfrm>
            <a:off x="4032707" y="666750"/>
            <a:ext cx="4501693" cy="435536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5"/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9" name="TextBox 16"/>
          <p:cNvSpPr txBox="1"/>
          <p:nvPr/>
        </p:nvSpPr>
        <p:spPr>
          <a:xfrm>
            <a:off x="3738880" y="0"/>
            <a:ext cx="1841770" cy="5232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grpSp>
        <p:nvGrpSpPr>
          <p:cNvPr id="10" name="Group 77"/>
          <p:cNvGrpSpPr>
            <a:grpSpLocks noChangeAspect="1"/>
          </p:cNvGrpSpPr>
          <p:nvPr/>
        </p:nvGrpSpPr>
        <p:grpSpPr>
          <a:xfrm>
            <a:off x="153978" y="2412853"/>
            <a:ext cx="539452" cy="410830"/>
            <a:chOff x="6124575" y="933450"/>
            <a:chExt cx="1954213" cy="1333500"/>
          </a:xfrm>
        </p:grpSpPr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6124575" y="1498600"/>
              <a:ext cx="977900" cy="768350"/>
            </a:xfrm>
            <a:custGeom>
              <a:avLst/>
              <a:gdLst>
                <a:gd name="T0" fmla="*/ 0 w 616"/>
                <a:gd name="T1" fmla="*/ 0 h 484"/>
                <a:gd name="T2" fmla="*/ 0 w 616"/>
                <a:gd name="T3" fmla="*/ 129 h 484"/>
                <a:gd name="T4" fmla="*/ 616 w 616"/>
                <a:gd name="T5" fmla="*/ 484 h 484"/>
                <a:gd name="T6" fmla="*/ 616 w 616"/>
                <a:gd name="T7" fmla="*/ 356 h 484"/>
                <a:gd name="T8" fmla="*/ 0 w 616"/>
                <a:gd name="T9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484">
                  <a:moveTo>
                    <a:pt x="0" y="0"/>
                  </a:moveTo>
                  <a:lnTo>
                    <a:pt x="0" y="129"/>
                  </a:lnTo>
                  <a:lnTo>
                    <a:pt x="616" y="484"/>
                  </a:lnTo>
                  <a:lnTo>
                    <a:pt x="616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85"/>
            <p:cNvSpPr>
              <a:spLocks/>
            </p:cNvSpPr>
            <p:nvPr/>
          </p:nvSpPr>
          <p:spPr bwMode="auto">
            <a:xfrm>
              <a:off x="7102475" y="1498600"/>
              <a:ext cx="976313" cy="768350"/>
            </a:xfrm>
            <a:custGeom>
              <a:avLst/>
              <a:gdLst>
                <a:gd name="T0" fmla="*/ 307 w 615"/>
                <a:gd name="T1" fmla="*/ 178 h 484"/>
                <a:gd name="T2" fmla="*/ 0 w 615"/>
                <a:gd name="T3" fmla="*/ 356 h 484"/>
                <a:gd name="T4" fmla="*/ 0 w 615"/>
                <a:gd name="T5" fmla="*/ 484 h 484"/>
                <a:gd name="T6" fmla="*/ 615 w 615"/>
                <a:gd name="T7" fmla="*/ 129 h 484"/>
                <a:gd name="T8" fmla="*/ 615 w 615"/>
                <a:gd name="T9" fmla="*/ 126 h 484"/>
                <a:gd name="T10" fmla="*/ 615 w 615"/>
                <a:gd name="T11" fmla="*/ 0 h 484"/>
                <a:gd name="T12" fmla="*/ 615 w 615"/>
                <a:gd name="T13" fmla="*/ 0 h 484"/>
                <a:gd name="T14" fmla="*/ 307 w 615"/>
                <a:gd name="T15" fmla="*/ 178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484">
                  <a:moveTo>
                    <a:pt x="307" y="178"/>
                  </a:moveTo>
                  <a:lnTo>
                    <a:pt x="0" y="356"/>
                  </a:lnTo>
                  <a:lnTo>
                    <a:pt x="0" y="484"/>
                  </a:lnTo>
                  <a:lnTo>
                    <a:pt x="615" y="129"/>
                  </a:lnTo>
                  <a:lnTo>
                    <a:pt x="615" y="126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307" y="17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6"/>
            <p:cNvSpPr>
              <a:spLocks/>
            </p:cNvSpPr>
            <p:nvPr/>
          </p:nvSpPr>
          <p:spPr bwMode="auto">
            <a:xfrm>
              <a:off x="6124575" y="933450"/>
              <a:ext cx="1954213" cy="1130300"/>
            </a:xfrm>
            <a:custGeom>
              <a:avLst/>
              <a:gdLst>
                <a:gd name="T0" fmla="*/ 616 w 1231"/>
                <a:gd name="T1" fmla="*/ 0 h 712"/>
                <a:gd name="T2" fmla="*/ 284 w 1231"/>
                <a:gd name="T3" fmla="*/ 192 h 712"/>
                <a:gd name="T4" fmla="*/ 0 w 1231"/>
                <a:gd name="T5" fmla="*/ 356 h 712"/>
                <a:gd name="T6" fmla="*/ 44 w 1231"/>
                <a:gd name="T7" fmla="*/ 381 h 712"/>
                <a:gd name="T8" fmla="*/ 92 w 1231"/>
                <a:gd name="T9" fmla="*/ 409 h 712"/>
                <a:gd name="T10" fmla="*/ 616 w 1231"/>
                <a:gd name="T11" fmla="*/ 712 h 712"/>
                <a:gd name="T12" fmla="*/ 923 w 1231"/>
                <a:gd name="T13" fmla="*/ 534 h 712"/>
                <a:gd name="T14" fmla="*/ 1231 w 1231"/>
                <a:gd name="T15" fmla="*/ 356 h 712"/>
                <a:gd name="T16" fmla="*/ 616 w 1231"/>
                <a:gd name="T17" fmla="*/ 0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1" h="712">
                  <a:moveTo>
                    <a:pt x="616" y="0"/>
                  </a:moveTo>
                  <a:lnTo>
                    <a:pt x="284" y="192"/>
                  </a:lnTo>
                  <a:lnTo>
                    <a:pt x="0" y="356"/>
                  </a:lnTo>
                  <a:lnTo>
                    <a:pt x="44" y="381"/>
                  </a:lnTo>
                  <a:lnTo>
                    <a:pt x="92" y="409"/>
                  </a:lnTo>
                  <a:lnTo>
                    <a:pt x="616" y="712"/>
                  </a:lnTo>
                  <a:lnTo>
                    <a:pt x="923" y="534"/>
                  </a:lnTo>
                  <a:lnTo>
                    <a:pt x="1231" y="356"/>
                  </a:lnTo>
                  <a:lnTo>
                    <a:pt x="6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838200" y="2387436"/>
            <a:ext cx="23655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200" b="1" dirty="0">
                <a:solidFill>
                  <a:schemeClr val="accent6"/>
                </a:solidFill>
                <a:latin typeface="Times New Roman" pitchFamily="18"/>
                <a:cs typeface="Times New Roman" pitchFamily="18"/>
              </a:rPr>
              <a:t>Diagramme de séquence Dashboard de </a:t>
            </a:r>
            <a:r>
              <a:rPr lang="fr-FR" sz="1200" b="1" dirty="0" err="1">
                <a:solidFill>
                  <a:schemeClr val="accent6"/>
                </a:solidFill>
                <a:latin typeface="Times New Roman" pitchFamily="18"/>
                <a:cs typeface="Times New Roman" pitchFamily="18"/>
              </a:rPr>
              <a:t>Parametrage</a:t>
            </a:r>
            <a:endParaRPr lang="fr-FR" sz="1200" dirty="0">
              <a:solidFill>
                <a:schemeClr val="accent6"/>
              </a:solidFill>
              <a:latin typeface="Times New Roman" pitchFamily="18"/>
              <a:cs typeface="Times New Roman" pitchFamily="1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315420-CF89-52E4-73BF-994FBF40C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1393" y="837348"/>
            <a:ext cx="4427525" cy="401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15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0" y="0"/>
            <a:ext cx="8001000" cy="5171550"/>
          </a:xfrm>
          <a:custGeom>
            <a:avLst/>
            <a:gdLst>
              <a:gd name="T0" fmla="*/ 0 w 4885"/>
              <a:gd name="T1" fmla="*/ 0 h 1648"/>
              <a:gd name="T2" fmla="*/ 0 w 4885"/>
              <a:gd name="T3" fmla="*/ 1648 h 1648"/>
              <a:gd name="T4" fmla="*/ 4885 w 4885"/>
              <a:gd name="T5" fmla="*/ 1648 h 1648"/>
              <a:gd name="T6" fmla="*/ 2271 w 4885"/>
              <a:gd name="T7" fmla="*/ 0 h 1648"/>
              <a:gd name="T8" fmla="*/ 0 w 4885"/>
              <a:gd name="T9" fmla="*/ 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85" h="1648">
                <a:moveTo>
                  <a:pt x="0" y="0"/>
                </a:moveTo>
                <a:lnTo>
                  <a:pt x="0" y="1648"/>
                </a:lnTo>
                <a:lnTo>
                  <a:pt x="4885" y="1648"/>
                </a:lnTo>
                <a:lnTo>
                  <a:pt x="2271" y="0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28066"/>
            <a:ext cx="2971800" cy="400110"/>
          </a:xfrm>
          <a:prstGeom prst="rect">
            <a:avLst/>
          </a:prstGeom>
          <a:noFill/>
        </p:spPr>
        <p:txBody>
          <a:bodyPr wrap="square" numCol="1" spcCol="27432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762000" y="1208108"/>
            <a:ext cx="2743200" cy="1384995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Systèmes </a:t>
            </a:r>
            <a:r>
              <a:rPr lang="fr-F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endParaRPr lang="fr-F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1" y="735740"/>
            <a:ext cx="327431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problématique  </a:t>
            </a:r>
          </a:p>
        </p:txBody>
      </p:sp>
      <p:sp>
        <p:nvSpPr>
          <p:cNvPr id="28" name="TextBox 16"/>
          <p:cNvSpPr txBox="1"/>
          <p:nvPr/>
        </p:nvSpPr>
        <p:spPr>
          <a:xfrm>
            <a:off x="762000" y="2919853"/>
            <a:ext cx="2893320" cy="74001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r>
              <a:rPr lang="fr-FR" sz="140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1000" y="2438147"/>
            <a:ext cx="5029200" cy="458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325359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8100"/>
              </a:buClr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1000" y="3667565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25532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 130"/>
          <p:cNvSpPr/>
          <p:nvPr/>
        </p:nvSpPr>
        <p:spPr>
          <a:xfrm flipV="1">
            <a:off x="0" y="4171948"/>
            <a:ext cx="9143999" cy="9715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Oval 95"/>
          <p:cNvSpPr/>
          <p:nvPr/>
        </p:nvSpPr>
        <p:spPr>
          <a:xfrm>
            <a:off x="3923855" y="1865090"/>
            <a:ext cx="1164751" cy="1117955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4" name="Group 113"/>
          <p:cNvGrpSpPr>
            <a:grpSpLocks noChangeAspect="1"/>
          </p:cNvGrpSpPr>
          <p:nvPr/>
        </p:nvGrpSpPr>
        <p:grpSpPr>
          <a:xfrm>
            <a:off x="4822418" y="1408713"/>
            <a:ext cx="1458360" cy="678782"/>
            <a:chOff x="381000" y="819150"/>
            <a:chExt cx="2925762" cy="1473200"/>
          </a:xfrm>
        </p:grpSpPr>
        <p:sp>
          <p:nvSpPr>
            <p:cNvPr id="115" name="Freeform 26"/>
            <p:cNvSpPr>
              <a:spLocks/>
            </p:cNvSpPr>
            <p:nvPr/>
          </p:nvSpPr>
          <p:spPr bwMode="auto">
            <a:xfrm>
              <a:off x="381000" y="819150"/>
              <a:ext cx="2925762" cy="1473200"/>
            </a:xfrm>
            <a:custGeom>
              <a:avLst/>
              <a:gdLst>
                <a:gd name="T0" fmla="*/ 1527 w 1843"/>
                <a:gd name="T1" fmla="*/ 9 h 928"/>
                <a:gd name="T2" fmla="*/ 1524 w 1843"/>
                <a:gd name="T3" fmla="*/ 47 h 928"/>
                <a:gd name="T4" fmla="*/ 1576 w 1843"/>
                <a:gd name="T5" fmla="*/ 126 h 928"/>
                <a:gd name="T6" fmla="*/ 1021 w 1843"/>
                <a:gd name="T7" fmla="*/ 467 h 928"/>
                <a:gd name="T8" fmla="*/ 683 w 1843"/>
                <a:gd name="T9" fmla="*/ 338 h 928"/>
                <a:gd name="T10" fmla="*/ 0 w 1843"/>
                <a:gd name="T11" fmla="*/ 710 h 928"/>
                <a:gd name="T12" fmla="*/ 0 w 1843"/>
                <a:gd name="T13" fmla="*/ 747 h 928"/>
                <a:gd name="T14" fmla="*/ 140 w 1843"/>
                <a:gd name="T15" fmla="*/ 928 h 928"/>
                <a:gd name="T16" fmla="*/ 738 w 1843"/>
                <a:gd name="T17" fmla="*/ 479 h 928"/>
                <a:gd name="T18" fmla="*/ 1043 w 1843"/>
                <a:gd name="T19" fmla="*/ 588 h 928"/>
                <a:gd name="T20" fmla="*/ 1621 w 1843"/>
                <a:gd name="T21" fmla="*/ 193 h 928"/>
                <a:gd name="T22" fmla="*/ 1694 w 1843"/>
                <a:gd name="T23" fmla="*/ 305 h 928"/>
                <a:gd name="T24" fmla="*/ 1749 w 1843"/>
                <a:gd name="T25" fmla="*/ 205 h 928"/>
                <a:gd name="T26" fmla="*/ 1782 w 1843"/>
                <a:gd name="T27" fmla="*/ 144 h 928"/>
                <a:gd name="T28" fmla="*/ 1839 w 1843"/>
                <a:gd name="T29" fmla="*/ 38 h 928"/>
                <a:gd name="T30" fmla="*/ 1843 w 1843"/>
                <a:gd name="T31" fmla="*/ 0 h 928"/>
                <a:gd name="T32" fmla="*/ 1527 w 1843"/>
                <a:gd name="T33" fmla="*/ 9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43" h="928">
                  <a:moveTo>
                    <a:pt x="1527" y="9"/>
                  </a:moveTo>
                  <a:lnTo>
                    <a:pt x="1524" y="47"/>
                  </a:lnTo>
                  <a:lnTo>
                    <a:pt x="1576" y="126"/>
                  </a:lnTo>
                  <a:lnTo>
                    <a:pt x="1021" y="467"/>
                  </a:lnTo>
                  <a:lnTo>
                    <a:pt x="683" y="338"/>
                  </a:lnTo>
                  <a:lnTo>
                    <a:pt x="0" y="710"/>
                  </a:lnTo>
                  <a:lnTo>
                    <a:pt x="0" y="747"/>
                  </a:lnTo>
                  <a:lnTo>
                    <a:pt x="140" y="928"/>
                  </a:lnTo>
                  <a:lnTo>
                    <a:pt x="738" y="479"/>
                  </a:lnTo>
                  <a:lnTo>
                    <a:pt x="1043" y="588"/>
                  </a:lnTo>
                  <a:lnTo>
                    <a:pt x="1621" y="193"/>
                  </a:lnTo>
                  <a:lnTo>
                    <a:pt x="1694" y="305"/>
                  </a:lnTo>
                  <a:lnTo>
                    <a:pt x="1749" y="205"/>
                  </a:lnTo>
                  <a:lnTo>
                    <a:pt x="1782" y="144"/>
                  </a:lnTo>
                  <a:lnTo>
                    <a:pt x="1839" y="38"/>
                  </a:lnTo>
                  <a:lnTo>
                    <a:pt x="1843" y="0"/>
                  </a:lnTo>
                  <a:lnTo>
                    <a:pt x="1527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highlight>
                  <a:srgbClr val="FF0000"/>
                </a:highlight>
              </a:endParaRPr>
            </a:p>
          </p:txBody>
        </p:sp>
        <p:sp>
          <p:nvSpPr>
            <p:cNvPr id="116" name="Freeform 27"/>
            <p:cNvSpPr>
              <a:spLocks/>
            </p:cNvSpPr>
            <p:nvPr/>
          </p:nvSpPr>
          <p:spPr bwMode="auto">
            <a:xfrm>
              <a:off x="381000" y="819150"/>
              <a:ext cx="2925762" cy="1414463"/>
            </a:xfrm>
            <a:custGeom>
              <a:avLst/>
              <a:gdLst>
                <a:gd name="T0" fmla="*/ 1527 w 1843"/>
                <a:gd name="T1" fmla="*/ 9 h 891"/>
                <a:gd name="T2" fmla="*/ 1579 w 1843"/>
                <a:gd name="T3" fmla="*/ 87 h 891"/>
                <a:gd name="T4" fmla="*/ 1021 w 1843"/>
                <a:gd name="T5" fmla="*/ 430 h 891"/>
                <a:gd name="T6" fmla="*/ 683 w 1843"/>
                <a:gd name="T7" fmla="*/ 301 h 891"/>
                <a:gd name="T8" fmla="*/ 0 w 1843"/>
                <a:gd name="T9" fmla="*/ 710 h 891"/>
                <a:gd name="T10" fmla="*/ 140 w 1843"/>
                <a:gd name="T11" fmla="*/ 891 h 891"/>
                <a:gd name="T12" fmla="*/ 738 w 1843"/>
                <a:gd name="T13" fmla="*/ 443 h 891"/>
                <a:gd name="T14" fmla="*/ 1043 w 1843"/>
                <a:gd name="T15" fmla="*/ 551 h 891"/>
                <a:gd name="T16" fmla="*/ 1623 w 1843"/>
                <a:gd name="T17" fmla="*/ 154 h 891"/>
                <a:gd name="T18" fmla="*/ 1698 w 1843"/>
                <a:gd name="T19" fmla="*/ 267 h 891"/>
                <a:gd name="T20" fmla="*/ 1753 w 1843"/>
                <a:gd name="T21" fmla="*/ 168 h 891"/>
                <a:gd name="T22" fmla="*/ 1786 w 1843"/>
                <a:gd name="T23" fmla="*/ 106 h 891"/>
                <a:gd name="T24" fmla="*/ 1843 w 1843"/>
                <a:gd name="T25" fmla="*/ 0 h 891"/>
                <a:gd name="T26" fmla="*/ 1527 w 1843"/>
                <a:gd name="T27" fmla="*/ 9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43" h="891">
                  <a:moveTo>
                    <a:pt x="1527" y="9"/>
                  </a:moveTo>
                  <a:lnTo>
                    <a:pt x="1579" y="87"/>
                  </a:lnTo>
                  <a:lnTo>
                    <a:pt x="1021" y="430"/>
                  </a:lnTo>
                  <a:lnTo>
                    <a:pt x="683" y="301"/>
                  </a:lnTo>
                  <a:lnTo>
                    <a:pt x="0" y="710"/>
                  </a:lnTo>
                  <a:lnTo>
                    <a:pt x="140" y="891"/>
                  </a:lnTo>
                  <a:lnTo>
                    <a:pt x="738" y="443"/>
                  </a:lnTo>
                  <a:lnTo>
                    <a:pt x="1043" y="551"/>
                  </a:lnTo>
                  <a:lnTo>
                    <a:pt x="1623" y="154"/>
                  </a:lnTo>
                  <a:lnTo>
                    <a:pt x="1698" y="267"/>
                  </a:lnTo>
                  <a:lnTo>
                    <a:pt x="1753" y="168"/>
                  </a:lnTo>
                  <a:lnTo>
                    <a:pt x="1786" y="106"/>
                  </a:lnTo>
                  <a:lnTo>
                    <a:pt x="1843" y="0"/>
                  </a:lnTo>
                  <a:lnTo>
                    <a:pt x="1527" y="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7" name="Group 116"/>
          <p:cNvGrpSpPr>
            <a:grpSpLocks noChangeAspect="1"/>
          </p:cNvGrpSpPr>
          <p:nvPr/>
        </p:nvGrpSpPr>
        <p:grpSpPr>
          <a:xfrm flipH="1">
            <a:off x="2667932" y="1387021"/>
            <a:ext cx="1489453" cy="678782"/>
            <a:chOff x="381000" y="819150"/>
            <a:chExt cx="2925762" cy="1473200"/>
          </a:xfrm>
        </p:grpSpPr>
        <p:sp>
          <p:nvSpPr>
            <p:cNvPr id="119" name="Freeform 26"/>
            <p:cNvSpPr>
              <a:spLocks/>
            </p:cNvSpPr>
            <p:nvPr/>
          </p:nvSpPr>
          <p:spPr bwMode="auto">
            <a:xfrm>
              <a:off x="381000" y="819150"/>
              <a:ext cx="2925762" cy="1473200"/>
            </a:xfrm>
            <a:custGeom>
              <a:avLst/>
              <a:gdLst>
                <a:gd name="T0" fmla="*/ 1527 w 1843"/>
                <a:gd name="T1" fmla="*/ 9 h 928"/>
                <a:gd name="T2" fmla="*/ 1524 w 1843"/>
                <a:gd name="T3" fmla="*/ 47 h 928"/>
                <a:gd name="T4" fmla="*/ 1576 w 1843"/>
                <a:gd name="T5" fmla="*/ 126 h 928"/>
                <a:gd name="T6" fmla="*/ 1021 w 1843"/>
                <a:gd name="T7" fmla="*/ 467 h 928"/>
                <a:gd name="T8" fmla="*/ 683 w 1843"/>
                <a:gd name="T9" fmla="*/ 338 h 928"/>
                <a:gd name="T10" fmla="*/ 0 w 1843"/>
                <a:gd name="T11" fmla="*/ 710 h 928"/>
                <a:gd name="T12" fmla="*/ 0 w 1843"/>
                <a:gd name="T13" fmla="*/ 747 h 928"/>
                <a:gd name="T14" fmla="*/ 140 w 1843"/>
                <a:gd name="T15" fmla="*/ 928 h 928"/>
                <a:gd name="T16" fmla="*/ 738 w 1843"/>
                <a:gd name="T17" fmla="*/ 479 h 928"/>
                <a:gd name="T18" fmla="*/ 1043 w 1843"/>
                <a:gd name="T19" fmla="*/ 588 h 928"/>
                <a:gd name="T20" fmla="*/ 1621 w 1843"/>
                <a:gd name="T21" fmla="*/ 193 h 928"/>
                <a:gd name="T22" fmla="*/ 1694 w 1843"/>
                <a:gd name="T23" fmla="*/ 305 h 928"/>
                <a:gd name="T24" fmla="*/ 1749 w 1843"/>
                <a:gd name="T25" fmla="*/ 205 h 928"/>
                <a:gd name="T26" fmla="*/ 1782 w 1843"/>
                <a:gd name="T27" fmla="*/ 144 h 928"/>
                <a:gd name="T28" fmla="*/ 1839 w 1843"/>
                <a:gd name="T29" fmla="*/ 38 h 928"/>
                <a:gd name="T30" fmla="*/ 1843 w 1843"/>
                <a:gd name="T31" fmla="*/ 0 h 928"/>
                <a:gd name="T32" fmla="*/ 1527 w 1843"/>
                <a:gd name="T33" fmla="*/ 9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43" h="928">
                  <a:moveTo>
                    <a:pt x="1527" y="9"/>
                  </a:moveTo>
                  <a:lnTo>
                    <a:pt x="1524" y="47"/>
                  </a:lnTo>
                  <a:lnTo>
                    <a:pt x="1576" y="126"/>
                  </a:lnTo>
                  <a:lnTo>
                    <a:pt x="1021" y="467"/>
                  </a:lnTo>
                  <a:lnTo>
                    <a:pt x="683" y="338"/>
                  </a:lnTo>
                  <a:lnTo>
                    <a:pt x="0" y="710"/>
                  </a:lnTo>
                  <a:lnTo>
                    <a:pt x="0" y="747"/>
                  </a:lnTo>
                  <a:lnTo>
                    <a:pt x="140" y="928"/>
                  </a:lnTo>
                  <a:lnTo>
                    <a:pt x="738" y="479"/>
                  </a:lnTo>
                  <a:lnTo>
                    <a:pt x="1043" y="588"/>
                  </a:lnTo>
                  <a:lnTo>
                    <a:pt x="1621" y="193"/>
                  </a:lnTo>
                  <a:lnTo>
                    <a:pt x="1694" y="305"/>
                  </a:lnTo>
                  <a:lnTo>
                    <a:pt x="1749" y="205"/>
                  </a:lnTo>
                  <a:lnTo>
                    <a:pt x="1782" y="144"/>
                  </a:lnTo>
                  <a:lnTo>
                    <a:pt x="1839" y="38"/>
                  </a:lnTo>
                  <a:lnTo>
                    <a:pt x="1843" y="0"/>
                  </a:lnTo>
                  <a:lnTo>
                    <a:pt x="1527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0" name="Freeform 27"/>
            <p:cNvSpPr>
              <a:spLocks/>
            </p:cNvSpPr>
            <p:nvPr/>
          </p:nvSpPr>
          <p:spPr bwMode="auto">
            <a:xfrm>
              <a:off x="381000" y="819150"/>
              <a:ext cx="2925762" cy="1414463"/>
            </a:xfrm>
            <a:custGeom>
              <a:avLst/>
              <a:gdLst>
                <a:gd name="T0" fmla="*/ 1527 w 1843"/>
                <a:gd name="T1" fmla="*/ 9 h 891"/>
                <a:gd name="T2" fmla="*/ 1579 w 1843"/>
                <a:gd name="T3" fmla="*/ 87 h 891"/>
                <a:gd name="T4" fmla="*/ 1021 w 1843"/>
                <a:gd name="T5" fmla="*/ 430 h 891"/>
                <a:gd name="T6" fmla="*/ 683 w 1843"/>
                <a:gd name="T7" fmla="*/ 301 h 891"/>
                <a:gd name="T8" fmla="*/ 0 w 1843"/>
                <a:gd name="T9" fmla="*/ 710 h 891"/>
                <a:gd name="T10" fmla="*/ 140 w 1843"/>
                <a:gd name="T11" fmla="*/ 891 h 891"/>
                <a:gd name="T12" fmla="*/ 738 w 1843"/>
                <a:gd name="T13" fmla="*/ 443 h 891"/>
                <a:gd name="T14" fmla="*/ 1043 w 1843"/>
                <a:gd name="T15" fmla="*/ 551 h 891"/>
                <a:gd name="T16" fmla="*/ 1623 w 1843"/>
                <a:gd name="T17" fmla="*/ 154 h 891"/>
                <a:gd name="T18" fmla="*/ 1698 w 1843"/>
                <a:gd name="T19" fmla="*/ 267 h 891"/>
                <a:gd name="T20" fmla="*/ 1753 w 1843"/>
                <a:gd name="T21" fmla="*/ 168 h 891"/>
                <a:gd name="T22" fmla="*/ 1786 w 1843"/>
                <a:gd name="T23" fmla="*/ 106 h 891"/>
                <a:gd name="T24" fmla="*/ 1843 w 1843"/>
                <a:gd name="T25" fmla="*/ 0 h 891"/>
                <a:gd name="T26" fmla="*/ 1527 w 1843"/>
                <a:gd name="T27" fmla="*/ 9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43" h="891">
                  <a:moveTo>
                    <a:pt x="1527" y="9"/>
                  </a:moveTo>
                  <a:lnTo>
                    <a:pt x="1579" y="87"/>
                  </a:lnTo>
                  <a:lnTo>
                    <a:pt x="1021" y="430"/>
                  </a:lnTo>
                  <a:lnTo>
                    <a:pt x="683" y="301"/>
                  </a:lnTo>
                  <a:lnTo>
                    <a:pt x="0" y="710"/>
                  </a:lnTo>
                  <a:lnTo>
                    <a:pt x="140" y="891"/>
                  </a:lnTo>
                  <a:lnTo>
                    <a:pt x="738" y="443"/>
                  </a:lnTo>
                  <a:lnTo>
                    <a:pt x="1043" y="551"/>
                  </a:lnTo>
                  <a:lnTo>
                    <a:pt x="1623" y="154"/>
                  </a:lnTo>
                  <a:lnTo>
                    <a:pt x="1698" y="267"/>
                  </a:lnTo>
                  <a:lnTo>
                    <a:pt x="1753" y="168"/>
                  </a:lnTo>
                  <a:lnTo>
                    <a:pt x="1786" y="106"/>
                  </a:lnTo>
                  <a:lnTo>
                    <a:pt x="1843" y="0"/>
                  </a:lnTo>
                  <a:lnTo>
                    <a:pt x="1527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94" name="Group 93"/>
          <p:cNvGrpSpPr>
            <a:grpSpLocks noChangeAspect="1"/>
          </p:cNvGrpSpPr>
          <p:nvPr/>
        </p:nvGrpSpPr>
        <p:grpSpPr>
          <a:xfrm flipV="1">
            <a:off x="4963170" y="2663054"/>
            <a:ext cx="1348058" cy="678782"/>
            <a:chOff x="381000" y="819150"/>
            <a:chExt cx="2925764" cy="1473200"/>
          </a:xfrm>
        </p:grpSpPr>
        <p:sp>
          <p:nvSpPr>
            <p:cNvPr id="112" name="Freeform 26"/>
            <p:cNvSpPr>
              <a:spLocks/>
            </p:cNvSpPr>
            <p:nvPr/>
          </p:nvSpPr>
          <p:spPr bwMode="auto">
            <a:xfrm>
              <a:off x="381000" y="819150"/>
              <a:ext cx="2925762" cy="1473200"/>
            </a:xfrm>
            <a:custGeom>
              <a:avLst/>
              <a:gdLst>
                <a:gd name="T0" fmla="*/ 1527 w 1843"/>
                <a:gd name="T1" fmla="*/ 9 h 928"/>
                <a:gd name="T2" fmla="*/ 1524 w 1843"/>
                <a:gd name="T3" fmla="*/ 47 h 928"/>
                <a:gd name="T4" fmla="*/ 1576 w 1843"/>
                <a:gd name="T5" fmla="*/ 126 h 928"/>
                <a:gd name="T6" fmla="*/ 1021 w 1843"/>
                <a:gd name="T7" fmla="*/ 467 h 928"/>
                <a:gd name="T8" fmla="*/ 683 w 1843"/>
                <a:gd name="T9" fmla="*/ 338 h 928"/>
                <a:gd name="T10" fmla="*/ 0 w 1843"/>
                <a:gd name="T11" fmla="*/ 710 h 928"/>
                <a:gd name="T12" fmla="*/ 0 w 1843"/>
                <a:gd name="T13" fmla="*/ 747 h 928"/>
                <a:gd name="T14" fmla="*/ 140 w 1843"/>
                <a:gd name="T15" fmla="*/ 928 h 928"/>
                <a:gd name="T16" fmla="*/ 738 w 1843"/>
                <a:gd name="T17" fmla="*/ 479 h 928"/>
                <a:gd name="T18" fmla="*/ 1043 w 1843"/>
                <a:gd name="T19" fmla="*/ 588 h 928"/>
                <a:gd name="T20" fmla="*/ 1621 w 1843"/>
                <a:gd name="T21" fmla="*/ 193 h 928"/>
                <a:gd name="T22" fmla="*/ 1694 w 1843"/>
                <a:gd name="T23" fmla="*/ 305 h 928"/>
                <a:gd name="T24" fmla="*/ 1749 w 1843"/>
                <a:gd name="T25" fmla="*/ 205 h 928"/>
                <a:gd name="T26" fmla="*/ 1782 w 1843"/>
                <a:gd name="T27" fmla="*/ 144 h 928"/>
                <a:gd name="T28" fmla="*/ 1839 w 1843"/>
                <a:gd name="T29" fmla="*/ 38 h 928"/>
                <a:gd name="T30" fmla="*/ 1843 w 1843"/>
                <a:gd name="T31" fmla="*/ 0 h 928"/>
                <a:gd name="T32" fmla="*/ 1527 w 1843"/>
                <a:gd name="T33" fmla="*/ 9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43" h="928">
                  <a:moveTo>
                    <a:pt x="1527" y="9"/>
                  </a:moveTo>
                  <a:lnTo>
                    <a:pt x="1524" y="47"/>
                  </a:lnTo>
                  <a:lnTo>
                    <a:pt x="1576" y="126"/>
                  </a:lnTo>
                  <a:lnTo>
                    <a:pt x="1021" y="467"/>
                  </a:lnTo>
                  <a:lnTo>
                    <a:pt x="683" y="338"/>
                  </a:lnTo>
                  <a:lnTo>
                    <a:pt x="0" y="710"/>
                  </a:lnTo>
                  <a:lnTo>
                    <a:pt x="0" y="747"/>
                  </a:lnTo>
                  <a:lnTo>
                    <a:pt x="140" y="928"/>
                  </a:lnTo>
                  <a:lnTo>
                    <a:pt x="738" y="479"/>
                  </a:lnTo>
                  <a:lnTo>
                    <a:pt x="1043" y="588"/>
                  </a:lnTo>
                  <a:lnTo>
                    <a:pt x="1621" y="193"/>
                  </a:lnTo>
                  <a:lnTo>
                    <a:pt x="1694" y="305"/>
                  </a:lnTo>
                  <a:lnTo>
                    <a:pt x="1749" y="205"/>
                  </a:lnTo>
                  <a:lnTo>
                    <a:pt x="1782" y="144"/>
                  </a:lnTo>
                  <a:lnTo>
                    <a:pt x="1839" y="38"/>
                  </a:lnTo>
                  <a:lnTo>
                    <a:pt x="1843" y="0"/>
                  </a:lnTo>
                  <a:lnTo>
                    <a:pt x="1527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27"/>
            <p:cNvSpPr>
              <a:spLocks/>
            </p:cNvSpPr>
            <p:nvPr/>
          </p:nvSpPr>
          <p:spPr bwMode="auto">
            <a:xfrm>
              <a:off x="381002" y="819150"/>
              <a:ext cx="2925762" cy="1414464"/>
            </a:xfrm>
            <a:custGeom>
              <a:avLst/>
              <a:gdLst>
                <a:gd name="T0" fmla="*/ 1527 w 1843"/>
                <a:gd name="T1" fmla="*/ 9 h 891"/>
                <a:gd name="T2" fmla="*/ 1579 w 1843"/>
                <a:gd name="T3" fmla="*/ 87 h 891"/>
                <a:gd name="T4" fmla="*/ 1021 w 1843"/>
                <a:gd name="T5" fmla="*/ 430 h 891"/>
                <a:gd name="T6" fmla="*/ 683 w 1843"/>
                <a:gd name="T7" fmla="*/ 301 h 891"/>
                <a:gd name="T8" fmla="*/ 0 w 1843"/>
                <a:gd name="T9" fmla="*/ 710 h 891"/>
                <a:gd name="T10" fmla="*/ 140 w 1843"/>
                <a:gd name="T11" fmla="*/ 891 h 891"/>
                <a:gd name="T12" fmla="*/ 738 w 1843"/>
                <a:gd name="T13" fmla="*/ 443 h 891"/>
                <a:gd name="T14" fmla="*/ 1043 w 1843"/>
                <a:gd name="T15" fmla="*/ 551 h 891"/>
                <a:gd name="T16" fmla="*/ 1623 w 1843"/>
                <a:gd name="T17" fmla="*/ 154 h 891"/>
                <a:gd name="T18" fmla="*/ 1698 w 1843"/>
                <a:gd name="T19" fmla="*/ 267 h 891"/>
                <a:gd name="T20" fmla="*/ 1753 w 1843"/>
                <a:gd name="T21" fmla="*/ 168 h 891"/>
                <a:gd name="T22" fmla="*/ 1786 w 1843"/>
                <a:gd name="T23" fmla="*/ 106 h 891"/>
                <a:gd name="T24" fmla="*/ 1843 w 1843"/>
                <a:gd name="T25" fmla="*/ 0 h 891"/>
                <a:gd name="T26" fmla="*/ 1527 w 1843"/>
                <a:gd name="T27" fmla="*/ 9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43" h="891">
                  <a:moveTo>
                    <a:pt x="1527" y="9"/>
                  </a:moveTo>
                  <a:lnTo>
                    <a:pt x="1579" y="87"/>
                  </a:lnTo>
                  <a:lnTo>
                    <a:pt x="1021" y="430"/>
                  </a:lnTo>
                  <a:lnTo>
                    <a:pt x="683" y="301"/>
                  </a:lnTo>
                  <a:lnTo>
                    <a:pt x="0" y="710"/>
                  </a:lnTo>
                  <a:lnTo>
                    <a:pt x="140" y="891"/>
                  </a:lnTo>
                  <a:lnTo>
                    <a:pt x="738" y="443"/>
                  </a:lnTo>
                  <a:lnTo>
                    <a:pt x="1043" y="551"/>
                  </a:lnTo>
                  <a:lnTo>
                    <a:pt x="1623" y="154"/>
                  </a:lnTo>
                  <a:lnTo>
                    <a:pt x="1698" y="267"/>
                  </a:lnTo>
                  <a:lnTo>
                    <a:pt x="1753" y="168"/>
                  </a:lnTo>
                  <a:lnTo>
                    <a:pt x="1786" y="106"/>
                  </a:lnTo>
                  <a:lnTo>
                    <a:pt x="1843" y="0"/>
                  </a:lnTo>
                  <a:lnTo>
                    <a:pt x="1527" y="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21" name="Group 120"/>
          <p:cNvGrpSpPr>
            <a:grpSpLocks noChangeAspect="1"/>
          </p:cNvGrpSpPr>
          <p:nvPr/>
        </p:nvGrpSpPr>
        <p:grpSpPr>
          <a:xfrm flipH="1" flipV="1">
            <a:off x="2667933" y="2605484"/>
            <a:ext cx="1348057" cy="678782"/>
            <a:chOff x="381000" y="819150"/>
            <a:chExt cx="2925762" cy="1473200"/>
          </a:xfrm>
        </p:grpSpPr>
        <p:sp>
          <p:nvSpPr>
            <p:cNvPr id="122" name="Freeform 26"/>
            <p:cNvSpPr>
              <a:spLocks/>
            </p:cNvSpPr>
            <p:nvPr/>
          </p:nvSpPr>
          <p:spPr bwMode="auto">
            <a:xfrm>
              <a:off x="381000" y="819150"/>
              <a:ext cx="2925762" cy="1473200"/>
            </a:xfrm>
            <a:custGeom>
              <a:avLst/>
              <a:gdLst>
                <a:gd name="T0" fmla="*/ 1527 w 1843"/>
                <a:gd name="T1" fmla="*/ 9 h 928"/>
                <a:gd name="T2" fmla="*/ 1524 w 1843"/>
                <a:gd name="T3" fmla="*/ 47 h 928"/>
                <a:gd name="T4" fmla="*/ 1576 w 1843"/>
                <a:gd name="T5" fmla="*/ 126 h 928"/>
                <a:gd name="T6" fmla="*/ 1021 w 1843"/>
                <a:gd name="T7" fmla="*/ 467 h 928"/>
                <a:gd name="T8" fmla="*/ 683 w 1843"/>
                <a:gd name="T9" fmla="*/ 338 h 928"/>
                <a:gd name="T10" fmla="*/ 0 w 1843"/>
                <a:gd name="T11" fmla="*/ 710 h 928"/>
                <a:gd name="T12" fmla="*/ 0 w 1843"/>
                <a:gd name="T13" fmla="*/ 747 h 928"/>
                <a:gd name="T14" fmla="*/ 140 w 1843"/>
                <a:gd name="T15" fmla="*/ 928 h 928"/>
                <a:gd name="T16" fmla="*/ 738 w 1843"/>
                <a:gd name="T17" fmla="*/ 479 h 928"/>
                <a:gd name="T18" fmla="*/ 1043 w 1843"/>
                <a:gd name="T19" fmla="*/ 588 h 928"/>
                <a:gd name="T20" fmla="*/ 1621 w 1843"/>
                <a:gd name="T21" fmla="*/ 193 h 928"/>
                <a:gd name="T22" fmla="*/ 1694 w 1843"/>
                <a:gd name="T23" fmla="*/ 305 h 928"/>
                <a:gd name="T24" fmla="*/ 1749 w 1843"/>
                <a:gd name="T25" fmla="*/ 205 h 928"/>
                <a:gd name="T26" fmla="*/ 1782 w 1843"/>
                <a:gd name="T27" fmla="*/ 144 h 928"/>
                <a:gd name="T28" fmla="*/ 1839 w 1843"/>
                <a:gd name="T29" fmla="*/ 38 h 928"/>
                <a:gd name="T30" fmla="*/ 1843 w 1843"/>
                <a:gd name="T31" fmla="*/ 0 h 928"/>
                <a:gd name="T32" fmla="*/ 1527 w 1843"/>
                <a:gd name="T33" fmla="*/ 9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43" h="928">
                  <a:moveTo>
                    <a:pt x="1527" y="9"/>
                  </a:moveTo>
                  <a:lnTo>
                    <a:pt x="1524" y="47"/>
                  </a:lnTo>
                  <a:lnTo>
                    <a:pt x="1576" y="126"/>
                  </a:lnTo>
                  <a:lnTo>
                    <a:pt x="1021" y="467"/>
                  </a:lnTo>
                  <a:lnTo>
                    <a:pt x="683" y="338"/>
                  </a:lnTo>
                  <a:lnTo>
                    <a:pt x="0" y="710"/>
                  </a:lnTo>
                  <a:lnTo>
                    <a:pt x="0" y="747"/>
                  </a:lnTo>
                  <a:lnTo>
                    <a:pt x="140" y="928"/>
                  </a:lnTo>
                  <a:lnTo>
                    <a:pt x="738" y="479"/>
                  </a:lnTo>
                  <a:lnTo>
                    <a:pt x="1043" y="588"/>
                  </a:lnTo>
                  <a:lnTo>
                    <a:pt x="1621" y="193"/>
                  </a:lnTo>
                  <a:lnTo>
                    <a:pt x="1694" y="305"/>
                  </a:lnTo>
                  <a:lnTo>
                    <a:pt x="1749" y="205"/>
                  </a:lnTo>
                  <a:lnTo>
                    <a:pt x="1782" y="144"/>
                  </a:lnTo>
                  <a:lnTo>
                    <a:pt x="1839" y="38"/>
                  </a:lnTo>
                  <a:lnTo>
                    <a:pt x="1843" y="0"/>
                  </a:lnTo>
                  <a:lnTo>
                    <a:pt x="1527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3" name="Freeform 27"/>
            <p:cNvSpPr>
              <a:spLocks/>
            </p:cNvSpPr>
            <p:nvPr/>
          </p:nvSpPr>
          <p:spPr bwMode="auto">
            <a:xfrm>
              <a:off x="381000" y="819150"/>
              <a:ext cx="2925762" cy="1414463"/>
            </a:xfrm>
            <a:custGeom>
              <a:avLst/>
              <a:gdLst>
                <a:gd name="T0" fmla="*/ 1527 w 1843"/>
                <a:gd name="T1" fmla="*/ 9 h 891"/>
                <a:gd name="T2" fmla="*/ 1579 w 1843"/>
                <a:gd name="T3" fmla="*/ 87 h 891"/>
                <a:gd name="T4" fmla="*/ 1021 w 1843"/>
                <a:gd name="T5" fmla="*/ 430 h 891"/>
                <a:gd name="T6" fmla="*/ 683 w 1843"/>
                <a:gd name="T7" fmla="*/ 301 h 891"/>
                <a:gd name="T8" fmla="*/ 0 w 1843"/>
                <a:gd name="T9" fmla="*/ 710 h 891"/>
                <a:gd name="T10" fmla="*/ 140 w 1843"/>
                <a:gd name="T11" fmla="*/ 891 h 891"/>
                <a:gd name="T12" fmla="*/ 738 w 1843"/>
                <a:gd name="T13" fmla="*/ 443 h 891"/>
                <a:gd name="T14" fmla="*/ 1043 w 1843"/>
                <a:gd name="T15" fmla="*/ 551 h 891"/>
                <a:gd name="T16" fmla="*/ 1623 w 1843"/>
                <a:gd name="T17" fmla="*/ 154 h 891"/>
                <a:gd name="T18" fmla="*/ 1698 w 1843"/>
                <a:gd name="T19" fmla="*/ 267 h 891"/>
                <a:gd name="T20" fmla="*/ 1753 w 1843"/>
                <a:gd name="T21" fmla="*/ 168 h 891"/>
                <a:gd name="T22" fmla="*/ 1786 w 1843"/>
                <a:gd name="T23" fmla="*/ 106 h 891"/>
                <a:gd name="T24" fmla="*/ 1843 w 1843"/>
                <a:gd name="T25" fmla="*/ 0 h 891"/>
                <a:gd name="T26" fmla="*/ 1527 w 1843"/>
                <a:gd name="T27" fmla="*/ 9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43" h="891">
                  <a:moveTo>
                    <a:pt x="1527" y="9"/>
                  </a:moveTo>
                  <a:lnTo>
                    <a:pt x="1579" y="87"/>
                  </a:lnTo>
                  <a:lnTo>
                    <a:pt x="1021" y="430"/>
                  </a:lnTo>
                  <a:lnTo>
                    <a:pt x="683" y="301"/>
                  </a:lnTo>
                  <a:lnTo>
                    <a:pt x="0" y="710"/>
                  </a:lnTo>
                  <a:lnTo>
                    <a:pt x="140" y="891"/>
                  </a:lnTo>
                  <a:lnTo>
                    <a:pt x="738" y="443"/>
                  </a:lnTo>
                  <a:lnTo>
                    <a:pt x="1043" y="551"/>
                  </a:lnTo>
                  <a:lnTo>
                    <a:pt x="1623" y="154"/>
                  </a:lnTo>
                  <a:lnTo>
                    <a:pt x="1698" y="267"/>
                  </a:lnTo>
                  <a:lnTo>
                    <a:pt x="1753" y="168"/>
                  </a:lnTo>
                  <a:lnTo>
                    <a:pt x="1786" y="106"/>
                  </a:lnTo>
                  <a:lnTo>
                    <a:pt x="1843" y="0"/>
                  </a:lnTo>
                  <a:lnTo>
                    <a:pt x="1527" y="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4540" y="1099687"/>
            <a:ext cx="1712676" cy="879775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1227" y="3368899"/>
            <a:ext cx="1617534" cy="53917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29667" y="2585026"/>
            <a:ext cx="1178377" cy="1510984"/>
          </a:xfrm>
          <a:prstGeom prst="rect">
            <a:avLst/>
          </a:prstGeom>
        </p:spPr>
      </p:pic>
      <p:sp>
        <p:nvSpPr>
          <p:cNvPr id="27" name="Rectangle 5"/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28" name="TextBox 16"/>
          <p:cNvSpPr txBox="1"/>
          <p:nvPr/>
        </p:nvSpPr>
        <p:spPr>
          <a:xfrm>
            <a:off x="3816774" y="40640"/>
            <a:ext cx="1841770" cy="50783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5F8183-E3BE-5277-873B-E3B25811CB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575" y="827959"/>
            <a:ext cx="977132" cy="10371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ED6FF4-A5C3-D1DE-374D-E6BC29FE7C48}"/>
              </a:ext>
            </a:extLst>
          </p:cNvPr>
          <p:cNvSpPr txBox="1"/>
          <p:nvPr/>
        </p:nvSpPr>
        <p:spPr>
          <a:xfrm>
            <a:off x="3984292" y="2224109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Système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39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5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7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25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5"/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28" name="TextBox 16"/>
          <p:cNvSpPr txBox="1"/>
          <p:nvPr/>
        </p:nvSpPr>
        <p:spPr>
          <a:xfrm>
            <a:off x="3816774" y="40640"/>
            <a:ext cx="1841770" cy="5232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2" name="Rectangle à coins arrondis 1"/>
          <p:cNvSpPr/>
          <p:nvPr/>
        </p:nvSpPr>
        <p:spPr bwMode="auto">
          <a:xfrm>
            <a:off x="838200" y="833817"/>
            <a:ext cx="7239000" cy="3276600"/>
          </a:xfrm>
          <a:prstGeom prst="round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50000" y="2804465"/>
            <a:ext cx="686113" cy="879775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 flipV="1">
            <a:off x="0" y="4383164"/>
            <a:ext cx="9143999" cy="7603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466" y="1091688"/>
            <a:ext cx="1202155" cy="1022861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0" b="2790"/>
          <a:stretch/>
        </p:blipFill>
        <p:spPr>
          <a:xfrm>
            <a:off x="1583914" y="1119054"/>
            <a:ext cx="1578319" cy="995495"/>
          </a:xfrm>
          <a:prstGeom prst="rect">
            <a:avLst/>
          </a:prstGeom>
        </p:spPr>
      </p:pic>
      <p:cxnSp>
        <p:nvCxnSpPr>
          <p:cNvPr id="4" name="Connecteur droit avec flèche 3"/>
          <p:cNvCxnSpPr>
            <a:cxnSpLocks/>
          </p:cNvCxnSpPr>
          <p:nvPr/>
        </p:nvCxnSpPr>
        <p:spPr>
          <a:xfrm flipV="1">
            <a:off x="5734116" y="1907697"/>
            <a:ext cx="0" cy="3598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/>
          <p:nvPr/>
        </p:nvCxnSpPr>
        <p:spPr>
          <a:xfrm flipV="1">
            <a:off x="3261590" y="1603119"/>
            <a:ext cx="19050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/>
          <p:cNvCxnSpPr>
            <a:cxnSpLocks/>
          </p:cNvCxnSpPr>
          <p:nvPr/>
        </p:nvCxnSpPr>
        <p:spPr>
          <a:xfrm>
            <a:off x="5551980" y="1907697"/>
            <a:ext cx="1" cy="353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FEE3ACB-619E-E8F1-23D0-B12F5B9DCD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082" y="2241053"/>
            <a:ext cx="2019300" cy="1003300"/>
          </a:xfrm>
          <a:prstGeom prst="rect">
            <a:avLst/>
          </a:prstGeom>
        </p:spPr>
      </p:pic>
      <p:cxnSp>
        <p:nvCxnSpPr>
          <p:cNvPr id="9" name="Connecteur droit avec flèche 3">
            <a:extLst>
              <a:ext uri="{FF2B5EF4-FFF2-40B4-BE49-F238E27FC236}">
                <a16:creationId xmlns:a16="http://schemas.microsoft.com/office/drawing/2014/main" id="{990B00A4-81F3-F512-AFB6-D086DB9E82FF}"/>
              </a:ext>
            </a:extLst>
          </p:cNvPr>
          <p:cNvCxnSpPr>
            <a:cxnSpLocks/>
          </p:cNvCxnSpPr>
          <p:nvPr/>
        </p:nvCxnSpPr>
        <p:spPr>
          <a:xfrm flipH="1">
            <a:off x="5976382" y="3027350"/>
            <a:ext cx="8816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28">
            <a:extLst>
              <a:ext uri="{FF2B5EF4-FFF2-40B4-BE49-F238E27FC236}">
                <a16:creationId xmlns:a16="http://schemas.microsoft.com/office/drawing/2014/main" id="{0931C759-1ECD-900D-8B76-DE4501F1863A}"/>
              </a:ext>
            </a:extLst>
          </p:cNvPr>
          <p:cNvCxnSpPr>
            <a:cxnSpLocks/>
          </p:cNvCxnSpPr>
          <p:nvPr/>
        </p:nvCxnSpPr>
        <p:spPr>
          <a:xfrm>
            <a:off x="5976382" y="3224082"/>
            <a:ext cx="957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194072"/>
      </p:ext>
    </p:extLst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5"/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28" name="TextBox 16"/>
          <p:cNvSpPr txBox="1"/>
          <p:nvPr/>
        </p:nvSpPr>
        <p:spPr>
          <a:xfrm>
            <a:off x="3816774" y="40640"/>
            <a:ext cx="1841770" cy="5232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16" name="Rectangle 15"/>
          <p:cNvSpPr/>
          <p:nvPr/>
        </p:nvSpPr>
        <p:spPr>
          <a:xfrm flipV="1">
            <a:off x="0" y="4383164"/>
            <a:ext cx="9143999" cy="7603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52400" y="790911"/>
            <a:ext cx="56585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Quelques interfaces graphiques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E7FFE8-8A90-1051-8801-73BB29EB09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60244"/>
            <a:ext cx="3276600" cy="2859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7CF522-DF19-BDEE-7466-4B43513D5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605" y="1184263"/>
            <a:ext cx="5150833" cy="283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124311"/>
      </p:ext>
    </p:extLst>
  </p:cSld>
  <p:clrMapOvr>
    <a:masterClrMapping/>
  </p:clrMapOvr>
  <p:transition spd="med">
    <p:pull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5"/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28" name="TextBox 16"/>
          <p:cNvSpPr txBox="1"/>
          <p:nvPr/>
        </p:nvSpPr>
        <p:spPr>
          <a:xfrm>
            <a:off x="3816774" y="40640"/>
            <a:ext cx="1841770" cy="5232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16" name="Rectangle 15"/>
          <p:cNvSpPr/>
          <p:nvPr/>
        </p:nvSpPr>
        <p:spPr>
          <a:xfrm flipV="1">
            <a:off x="0" y="4383164"/>
            <a:ext cx="9143999" cy="7603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52400" y="790911"/>
            <a:ext cx="56585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Quelques interfaces graphiques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841D47-8F4D-44F5-BB92-DFD2E78CF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489" y="1305112"/>
            <a:ext cx="4674375" cy="28307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F4C16D-7517-674F-6FDF-47DFBC7536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93" y="1305112"/>
            <a:ext cx="3621081" cy="283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385762"/>
      </p:ext>
    </p:extLst>
  </p:cSld>
  <p:clrMapOvr>
    <a:masterClrMapping/>
  </p:clrMapOvr>
  <p:transition spd="med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5"/>
          <p:cNvSpPr/>
          <p:nvPr/>
        </p:nvSpPr>
        <p:spPr>
          <a:xfrm>
            <a:off x="2736" y="0"/>
            <a:ext cx="3731064" cy="6667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kern="0" dirty="0">
                <a:solidFill>
                  <a:schemeClr val="bg1"/>
                </a:solidFill>
                <a:latin typeface="Calibri" pitchFamily="34" charset="0"/>
              </a:rPr>
              <a:t>Principe de la solution Proposée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28" name="TextBox 16"/>
          <p:cNvSpPr txBox="1"/>
          <p:nvPr/>
        </p:nvSpPr>
        <p:spPr>
          <a:xfrm>
            <a:off x="3816774" y="40640"/>
            <a:ext cx="1841770" cy="5232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16" name="Rectangle 15"/>
          <p:cNvSpPr/>
          <p:nvPr/>
        </p:nvSpPr>
        <p:spPr>
          <a:xfrm flipV="1">
            <a:off x="0" y="4383164"/>
            <a:ext cx="9143999" cy="7603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52400" y="790911"/>
            <a:ext cx="56585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Quelques interfaces graphiques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A30C5F-9D34-365E-911E-1CF5901EC9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187576"/>
            <a:ext cx="4495799" cy="29983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785814-8BED-BCE8-6CFD-CA280FD0E8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84015"/>
            <a:ext cx="3981101" cy="303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39545"/>
      </p:ext>
    </p:extLst>
  </p:cSld>
  <p:clrMapOvr>
    <a:masterClrMapping/>
  </p:clrMapOvr>
  <p:transition spd="med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0" y="0"/>
            <a:ext cx="8001000" cy="5171550"/>
          </a:xfrm>
          <a:custGeom>
            <a:avLst/>
            <a:gdLst>
              <a:gd name="T0" fmla="*/ 0 w 4885"/>
              <a:gd name="T1" fmla="*/ 0 h 1648"/>
              <a:gd name="T2" fmla="*/ 0 w 4885"/>
              <a:gd name="T3" fmla="*/ 1648 h 1648"/>
              <a:gd name="T4" fmla="*/ 4885 w 4885"/>
              <a:gd name="T5" fmla="*/ 1648 h 1648"/>
              <a:gd name="T6" fmla="*/ 2271 w 4885"/>
              <a:gd name="T7" fmla="*/ 0 h 1648"/>
              <a:gd name="T8" fmla="*/ 0 w 4885"/>
              <a:gd name="T9" fmla="*/ 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85" h="1648">
                <a:moveTo>
                  <a:pt x="0" y="0"/>
                </a:moveTo>
                <a:lnTo>
                  <a:pt x="0" y="1648"/>
                </a:lnTo>
                <a:lnTo>
                  <a:pt x="4885" y="1648"/>
                </a:lnTo>
                <a:lnTo>
                  <a:pt x="2271" y="0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28066"/>
            <a:ext cx="2971800" cy="400110"/>
          </a:xfrm>
          <a:prstGeom prst="rect">
            <a:avLst/>
          </a:prstGeom>
          <a:noFill/>
        </p:spPr>
        <p:txBody>
          <a:bodyPr wrap="square" numCol="1" spcCol="27432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762000" y="1208108"/>
            <a:ext cx="2743200" cy="1384995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Systèmes </a:t>
            </a:r>
            <a:r>
              <a:rPr lang="fr-F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endParaRPr lang="fr-F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1" y="735740"/>
            <a:ext cx="327431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problématique  </a:t>
            </a:r>
          </a:p>
        </p:txBody>
      </p:sp>
      <p:sp>
        <p:nvSpPr>
          <p:cNvPr id="28" name="TextBox 16"/>
          <p:cNvSpPr txBox="1"/>
          <p:nvPr/>
        </p:nvSpPr>
        <p:spPr>
          <a:xfrm>
            <a:off x="762000" y="2919853"/>
            <a:ext cx="2893320" cy="74001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r>
              <a:rPr lang="fr-FR" sz="140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1000" y="243814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325359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8100"/>
              </a:buClr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1000" y="3667565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398865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0" y="0"/>
            <a:ext cx="8001000" cy="5143500"/>
          </a:xfrm>
          <a:custGeom>
            <a:avLst/>
            <a:gdLst>
              <a:gd name="T0" fmla="*/ 0 w 4885"/>
              <a:gd name="T1" fmla="*/ 0 h 1648"/>
              <a:gd name="T2" fmla="*/ 0 w 4885"/>
              <a:gd name="T3" fmla="*/ 1648 h 1648"/>
              <a:gd name="T4" fmla="*/ 4885 w 4885"/>
              <a:gd name="T5" fmla="*/ 1648 h 1648"/>
              <a:gd name="T6" fmla="*/ 2271 w 4885"/>
              <a:gd name="T7" fmla="*/ 0 h 1648"/>
              <a:gd name="T8" fmla="*/ 0 w 4885"/>
              <a:gd name="T9" fmla="*/ 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85" h="1648">
                <a:moveTo>
                  <a:pt x="0" y="0"/>
                </a:moveTo>
                <a:lnTo>
                  <a:pt x="0" y="1648"/>
                </a:lnTo>
                <a:lnTo>
                  <a:pt x="4885" y="1648"/>
                </a:lnTo>
                <a:lnTo>
                  <a:pt x="2271" y="0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28066"/>
            <a:ext cx="2971800" cy="400110"/>
          </a:xfrm>
          <a:prstGeom prst="rect">
            <a:avLst/>
          </a:prstGeom>
          <a:noFill/>
        </p:spPr>
        <p:txBody>
          <a:bodyPr wrap="square" numCol="1" spcCol="27432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762000" y="1208108"/>
            <a:ext cx="2743200" cy="1200329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Systèmes </a:t>
            </a:r>
            <a:r>
              <a:rPr lang="fr-FR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1" y="735740"/>
            <a:ext cx="327431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problématique  </a:t>
            </a:r>
          </a:p>
        </p:txBody>
      </p:sp>
      <p:sp>
        <p:nvSpPr>
          <p:cNvPr id="28" name="TextBox 16"/>
          <p:cNvSpPr txBox="1"/>
          <p:nvPr/>
        </p:nvSpPr>
        <p:spPr>
          <a:xfrm>
            <a:off x="762000" y="2922079"/>
            <a:ext cx="2893320" cy="73956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</a:t>
            </a:r>
            <a:r>
              <a:rPr lang="fr-FR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r>
              <a:rPr lang="fr-FR" sz="140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1000" y="243814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325359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8100"/>
              </a:buClr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1000" y="3667565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1451591110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148598" y="1889381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</a:t>
            </a:r>
          </a:p>
        </p:txBody>
      </p:sp>
      <p:sp>
        <p:nvSpPr>
          <p:cNvPr id="7" name="TextBox 16"/>
          <p:cNvSpPr txBox="1"/>
          <p:nvPr/>
        </p:nvSpPr>
        <p:spPr>
          <a:xfrm>
            <a:off x="381000" y="895350"/>
            <a:ext cx="7924800" cy="615553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>
              <a:buClr>
                <a:schemeClr val="accent1"/>
              </a:buClr>
            </a:pPr>
            <a:r>
              <a:rPr lang="fr-FR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 travail nous a été très enrichissant, il nous a permis  de :</a:t>
            </a:r>
          </a:p>
          <a:p>
            <a:pPr>
              <a:buClr>
                <a:schemeClr val="accent1"/>
              </a:buClr>
            </a:pPr>
            <a:endParaRPr lang="fr-FR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Google Shape;498;p28"/>
          <p:cNvSpPr/>
          <p:nvPr/>
        </p:nvSpPr>
        <p:spPr>
          <a:xfrm rot="5400000">
            <a:off x="3384194" y="1656201"/>
            <a:ext cx="2006653" cy="1740096"/>
          </a:xfrm>
          <a:custGeom>
            <a:avLst/>
            <a:gdLst/>
            <a:ahLst/>
            <a:cxnLst/>
            <a:rect l="l" t="t" r="r" b="b"/>
            <a:pathLst>
              <a:path w="31934" h="27692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9;p28"/>
          <p:cNvSpPr/>
          <p:nvPr/>
        </p:nvSpPr>
        <p:spPr>
          <a:xfrm rot="5400000">
            <a:off x="5114557" y="1616046"/>
            <a:ext cx="2007595" cy="1740159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58A3BC"/>
          </a:solidFill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499;p28"/>
          <p:cNvSpPr/>
          <p:nvPr/>
        </p:nvSpPr>
        <p:spPr>
          <a:xfrm rot="5400000">
            <a:off x="1618882" y="1644621"/>
            <a:ext cx="2007595" cy="1740159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58A3BC"/>
          </a:solidFill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1844354" y="2051190"/>
            <a:ext cx="155683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8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Acquérir</a:t>
            </a:r>
          </a:p>
          <a:p>
            <a:pPr algn="ctr"/>
            <a:r>
              <a:rPr lang="fr-FR" sz="18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 nouvelles </a:t>
            </a:r>
          </a:p>
          <a:p>
            <a:pPr algn="ctr"/>
            <a:r>
              <a:rPr lang="fr-FR" sz="18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connaissances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575585" y="2022615"/>
            <a:ext cx="161454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800" b="1" dirty="0">
                <a:solidFill>
                  <a:srgbClr val="666666"/>
                </a:solidFill>
                <a:latin typeface="Times New Roman" pitchFamily="18" charset="0"/>
                <a:cs typeface="Times New Roman" pitchFamily="18" charset="0"/>
              </a:rPr>
              <a:t>Enrichir notre</a:t>
            </a:r>
          </a:p>
          <a:p>
            <a:r>
              <a:rPr lang="fr-FR" sz="1800" b="1" dirty="0">
                <a:solidFill>
                  <a:srgbClr val="666666"/>
                </a:solidFill>
                <a:latin typeface="Times New Roman" pitchFamily="18" charset="0"/>
                <a:cs typeface="Times New Roman" pitchFamily="18" charset="0"/>
              </a:rPr>
              <a:t> expérience de</a:t>
            </a:r>
          </a:p>
          <a:p>
            <a:r>
              <a:rPr lang="fr-FR" sz="1800" b="1" dirty="0">
                <a:solidFill>
                  <a:srgbClr val="666666"/>
                </a:solidFill>
                <a:latin typeface="Times New Roman" pitchFamily="18" charset="0"/>
                <a:cs typeface="Times New Roman" pitchFamily="18" charset="0"/>
              </a:rPr>
              <a:t> génie logiciel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343466" y="1917840"/>
            <a:ext cx="156324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8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Assimiler les</a:t>
            </a:r>
          </a:p>
          <a:p>
            <a:pPr algn="ctr"/>
            <a:r>
              <a:rPr lang="fr-FR" sz="18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outils destinés</a:t>
            </a:r>
          </a:p>
          <a:p>
            <a:pPr algn="ctr"/>
            <a:r>
              <a:rPr lang="fr-FR" sz="18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au domaine </a:t>
            </a:r>
          </a:p>
          <a:p>
            <a:pPr algn="ctr"/>
            <a:r>
              <a:rPr lang="fr-FR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D’agricole</a:t>
            </a:r>
            <a:endParaRPr lang="fr-FR" sz="18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TextBox 16"/>
          <p:cNvSpPr txBox="1"/>
          <p:nvPr/>
        </p:nvSpPr>
        <p:spPr>
          <a:xfrm>
            <a:off x="3302450" y="61525"/>
            <a:ext cx="1841770" cy="38472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Perspectives</a:t>
            </a:r>
          </a:p>
        </p:txBody>
      </p:sp>
      <p:sp>
        <p:nvSpPr>
          <p:cNvPr id="25" name="Rectangle 40"/>
          <p:cNvSpPr/>
          <p:nvPr/>
        </p:nvSpPr>
        <p:spPr>
          <a:xfrm>
            <a:off x="0" y="0"/>
            <a:ext cx="3302450" cy="5905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68580" tIns="34290" rIns="68580" bIns="34290" anchor="t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>
              <a:solidFill>
                <a:srgbClr val="FFFFFF"/>
              </a:solidFill>
              <a:latin typeface="Lato"/>
              <a:ea typeface=""/>
              <a:cs typeface=""/>
            </a:endParaRPr>
          </a:p>
        </p:txBody>
      </p:sp>
      <p:sp>
        <p:nvSpPr>
          <p:cNvPr id="26" name="Rectangle 42"/>
          <p:cNvSpPr/>
          <p:nvPr/>
        </p:nvSpPr>
        <p:spPr>
          <a:xfrm>
            <a:off x="304800" y="48489"/>
            <a:ext cx="2789866" cy="346249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none" lIns="68580" tIns="34290" rIns="68580" bIns="34290" anchor="t" anchorCtr="0" compatLnSpc="1">
            <a:spAutoFit/>
          </a:bodyPr>
          <a:lstStyle/>
          <a:p>
            <a:pPr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b="1" dirty="0">
                <a:solidFill>
                  <a:srgbClr val="FFFFFF"/>
                </a:solidFill>
                <a:latin typeface="Times New Roman" pitchFamily="18"/>
                <a:ea typeface=""/>
                <a:cs typeface="Times New Roman" pitchFamily="18"/>
              </a:rPr>
              <a:t>Conclusion et perspectives</a:t>
            </a:r>
            <a:r>
              <a:rPr lang="fr-FR" sz="1500" b="1" dirty="0">
                <a:solidFill>
                  <a:srgbClr val="FFFFFF"/>
                </a:solidFill>
                <a:latin typeface="Times New Roman" pitchFamily="18"/>
                <a:ea typeface=""/>
                <a:cs typeface="Times New Roman" pitchFamily="18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492986-2486-119E-E8BA-E8BA131FCB04}"/>
              </a:ext>
            </a:extLst>
          </p:cNvPr>
          <p:cNvSpPr txBox="1"/>
          <p:nvPr/>
        </p:nvSpPr>
        <p:spPr>
          <a:xfrm>
            <a:off x="268357" y="3691385"/>
            <a:ext cx="23912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Notre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système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éte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́ tester sur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plusieurs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conditions et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donne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satisfaction. </a:t>
            </a:r>
          </a:p>
          <a:p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taux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réalisation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prototype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d’enivrant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80 %. </a:t>
            </a:r>
          </a:p>
          <a:p>
            <a:endParaRPr lang="en-US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1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22" grpId="0"/>
      <p:bldP spid="23" grpId="0"/>
      <p:bldP spid="2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13E6313-35C9-498F-BAB5-DCBBBF89D20F}"/>
              </a:ext>
            </a:extLst>
          </p:cNvPr>
          <p:cNvSpPr/>
          <p:nvPr/>
        </p:nvSpPr>
        <p:spPr>
          <a:xfrm>
            <a:off x="3331985" y="787784"/>
            <a:ext cx="45719" cy="147916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24F08F9-FC81-4A40-B22C-66118F5EBBD3}"/>
              </a:ext>
            </a:extLst>
          </p:cNvPr>
          <p:cNvSpPr/>
          <p:nvPr/>
        </p:nvSpPr>
        <p:spPr>
          <a:xfrm flipH="1">
            <a:off x="8030224" y="789790"/>
            <a:ext cx="85724" cy="17073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9B91BEF-D5A9-4700-9D8A-F406B0A1F71F}"/>
              </a:ext>
            </a:extLst>
          </p:cNvPr>
          <p:cNvSpPr/>
          <p:nvPr/>
        </p:nvSpPr>
        <p:spPr>
          <a:xfrm flipH="1">
            <a:off x="5699317" y="859792"/>
            <a:ext cx="45719" cy="8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6F344AF-4C98-4894-82F0-EB98DF7A7213}"/>
              </a:ext>
            </a:extLst>
          </p:cNvPr>
          <p:cNvSpPr/>
          <p:nvPr/>
        </p:nvSpPr>
        <p:spPr>
          <a:xfrm>
            <a:off x="1091899" y="859794"/>
            <a:ext cx="51101" cy="87375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30" name="TextBox 15">
            <a:extLst>
              <a:ext uri="{FF2B5EF4-FFF2-40B4-BE49-F238E27FC236}">
                <a16:creationId xmlns:a16="http://schemas.microsoft.com/office/drawing/2014/main" id="{135DF70D-3089-4FD9-A544-4F2DF8ACCC73}"/>
              </a:ext>
            </a:extLst>
          </p:cNvPr>
          <p:cNvSpPr txBox="1"/>
          <p:nvPr/>
        </p:nvSpPr>
        <p:spPr>
          <a:xfrm>
            <a:off x="2080218" y="3666172"/>
            <a:ext cx="25949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Intégrer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solutions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basées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l’apprentissage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automatique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pour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analyser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traitement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données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detaillé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18">
            <a:extLst>
              <a:ext uri="{FF2B5EF4-FFF2-40B4-BE49-F238E27FC236}">
                <a16:creationId xmlns:a16="http://schemas.microsoft.com/office/drawing/2014/main" id="{69757990-74E8-4A44-B86D-59F59D6FCFBF}"/>
              </a:ext>
            </a:extLst>
          </p:cNvPr>
          <p:cNvSpPr txBox="1"/>
          <p:nvPr/>
        </p:nvSpPr>
        <p:spPr>
          <a:xfrm>
            <a:off x="4824448" y="3178862"/>
            <a:ext cx="223933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Faire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évoluer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système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pour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qu’il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puisse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plusieurs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personnes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Box 21">
            <a:extLst>
              <a:ext uri="{FF2B5EF4-FFF2-40B4-BE49-F238E27FC236}">
                <a16:creationId xmlns:a16="http://schemas.microsoft.com/office/drawing/2014/main" id="{8AED60C7-0C1C-4B98-BFDC-16CF4EAB902E}"/>
              </a:ext>
            </a:extLst>
          </p:cNvPr>
          <p:cNvSpPr txBox="1"/>
          <p:nvPr/>
        </p:nvSpPr>
        <p:spPr>
          <a:xfrm>
            <a:off x="135261" y="3178862"/>
            <a:ext cx="20154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Renforcer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 maquette par des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capteur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manquant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24">
            <a:extLst>
              <a:ext uri="{FF2B5EF4-FFF2-40B4-BE49-F238E27FC236}">
                <a16:creationId xmlns:a16="http://schemas.microsoft.com/office/drawing/2014/main" id="{B0B3E2BC-2AD5-4313-9BB9-DEC812925831}"/>
              </a:ext>
            </a:extLst>
          </p:cNvPr>
          <p:cNvSpPr txBox="1"/>
          <p:nvPr/>
        </p:nvSpPr>
        <p:spPr>
          <a:xfrm>
            <a:off x="6501823" y="4071414"/>
            <a:ext cx="3056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Intégration</a:t>
            </a:r>
            <a:r>
              <a:rPr lang="en-US" sz="1400" dirty="0"/>
              <a:t> des </a:t>
            </a:r>
            <a:r>
              <a:rPr lang="en-US" sz="1400" dirty="0" err="1"/>
              <a:t>énergies</a:t>
            </a:r>
            <a:r>
              <a:rPr lang="en-US" sz="1400" dirty="0"/>
              <a:t> </a:t>
            </a:r>
            <a:r>
              <a:rPr lang="en-US" sz="1400" dirty="0" err="1"/>
              <a:t>renouvelables</a:t>
            </a:r>
            <a:r>
              <a:rPr lang="en-US" sz="1400" dirty="0"/>
              <a:t>. </a:t>
            </a:r>
            <a:endParaRPr lang="en-US" sz="1100" dirty="0"/>
          </a:p>
        </p:txBody>
      </p:sp>
      <p:sp>
        <p:nvSpPr>
          <p:cNvPr id="38" name="Rounded Rectangle 51">
            <a:extLst>
              <a:ext uri="{FF2B5EF4-FFF2-40B4-BE49-F238E27FC236}">
                <a16:creationId xmlns:a16="http://schemas.microsoft.com/office/drawing/2014/main" id="{41AAA5CC-D15C-44C7-852C-64EA49F92005}"/>
              </a:ext>
            </a:extLst>
          </p:cNvPr>
          <p:cNvSpPr/>
          <p:nvPr/>
        </p:nvSpPr>
        <p:spPr>
          <a:xfrm rot="5400000" flipH="1">
            <a:off x="5069892" y="1912282"/>
            <a:ext cx="1304568" cy="1228592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Rounded Rectangle 51">
            <a:extLst>
              <a:ext uri="{FF2B5EF4-FFF2-40B4-BE49-F238E27FC236}">
                <a16:creationId xmlns:a16="http://schemas.microsoft.com/office/drawing/2014/main" id="{B553CEDC-DDFE-4D0D-8F2B-65780DC41C68}"/>
              </a:ext>
            </a:extLst>
          </p:cNvPr>
          <p:cNvSpPr/>
          <p:nvPr/>
        </p:nvSpPr>
        <p:spPr>
          <a:xfrm rot="5400000" flipH="1">
            <a:off x="7420802" y="2599093"/>
            <a:ext cx="1304568" cy="1228592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ed Rectangle 51">
            <a:extLst>
              <a:ext uri="{FF2B5EF4-FFF2-40B4-BE49-F238E27FC236}">
                <a16:creationId xmlns:a16="http://schemas.microsoft.com/office/drawing/2014/main" id="{21857767-7958-4533-B7B0-1F64DFD3CF89}"/>
              </a:ext>
            </a:extLst>
          </p:cNvPr>
          <p:cNvSpPr/>
          <p:nvPr/>
        </p:nvSpPr>
        <p:spPr>
          <a:xfrm rot="5400000" flipH="1">
            <a:off x="2718814" y="2339465"/>
            <a:ext cx="1304568" cy="1228592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Rounded Rectangle 51">
            <a:extLst>
              <a:ext uri="{FF2B5EF4-FFF2-40B4-BE49-F238E27FC236}">
                <a16:creationId xmlns:a16="http://schemas.microsoft.com/office/drawing/2014/main" id="{1F653D75-B982-4CA2-9CEE-4D008EDE0B23}"/>
              </a:ext>
            </a:extLst>
          </p:cNvPr>
          <p:cNvSpPr/>
          <p:nvPr/>
        </p:nvSpPr>
        <p:spPr>
          <a:xfrm rot="5400000" flipH="1">
            <a:off x="465165" y="1890015"/>
            <a:ext cx="1304568" cy="1228592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2" name="Rectangle 40"/>
          <p:cNvSpPr/>
          <p:nvPr/>
        </p:nvSpPr>
        <p:spPr>
          <a:xfrm>
            <a:off x="0" y="0"/>
            <a:ext cx="3302450" cy="59055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68580" tIns="34290" rIns="68580" bIns="34290" anchor="t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>
              <a:solidFill>
                <a:srgbClr val="FFFFFF"/>
              </a:solidFill>
              <a:latin typeface="Lato"/>
              <a:ea typeface=""/>
              <a:cs typeface="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04800" y="48489"/>
            <a:ext cx="2789866" cy="346249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none" lIns="68580" tIns="34290" rIns="68580" bIns="34290" anchor="t" anchorCtr="0" compatLnSpc="1">
            <a:spAutoFit/>
          </a:bodyPr>
          <a:lstStyle/>
          <a:p>
            <a:pPr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b="1" dirty="0">
                <a:solidFill>
                  <a:srgbClr val="FFFFFF"/>
                </a:solidFill>
                <a:latin typeface="Times New Roman" pitchFamily="18"/>
                <a:ea typeface=""/>
                <a:cs typeface="Times New Roman" pitchFamily="18"/>
              </a:rPr>
              <a:t>Conclusion et perspectives</a:t>
            </a:r>
            <a:r>
              <a:rPr lang="fr-FR" sz="1500" b="1" dirty="0">
                <a:solidFill>
                  <a:srgbClr val="FFFFFF"/>
                </a:solidFill>
                <a:latin typeface="Times New Roman" pitchFamily="18"/>
                <a:ea typeface=""/>
                <a:cs typeface="Times New Roman" pitchFamily="18"/>
              </a:rPr>
              <a:t> </a:t>
            </a:r>
          </a:p>
        </p:txBody>
      </p:sp>
      <p:sp>
        <p:nvSpPr>
          <p:cNvPr id="44" name="TextBox 16"/>
          <p:cNvSpPr txBox="1"/>
          <p:nvPr/>
        </p:nvSpPr>
        <p:spPr>
          <a:xfrm>
            <a:off x="3302450" y="61525"/>
            <a:ext cx="1841770" cy="38472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Perspectives</a:t>
            </a:r>
          </a:p>
        </p:txBody>
      </p:sp>
    </p:spTree>
    <p:extLst>
      <p:ext uri="{BB962C8B-B14F-4D97-AF65-F5344CB8AC3E}">
        <p14:creationId xmlns:p14="http://schemas.microsoft.com/office/powerpoint/2010/main" val="122113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/>
      <p:bldP spid="31" grpId="0"/>
      <p:bldP spid="32" grpId="0"/>
      <p:bldP spid="33" grpId="0"/>
      <p:bldP spid="38" grpId="0" animBg="1"/>
      <p:bldP spid="39" grpId="0" animBg="1"/>
      <p:bldP spid="40" grpId="0" animBg="1"/>
      <p:bldP spid="4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>
            <a:grpSpLocks noChangeAspect="1"/>
          </p:cNvGrpSpPr>
          <p:nvPr/>
        </p:nvGrpSpPr>
        <p:grpSpPr>
          <a:xfrm>
            <a:off x="5475629" y="3996515"/>
            <a:ext cx="305441" cy="274320"/>
            <a:chOff x="3856038" y="3090863"/>
            <a:chExt cx="420687" cy="377825"/>
          </a:xfrm>
          <a:solidFill>
            <a:schemeClr val="bg1"/>
          </a:solidFill>
        </p:grpSpPr>
        <p:sp>
          <p:nvSpPr>
            <p:cNvPr id="27" name="Freeform 112"/>
            <p:cNvSpPr>
              <a:spLocks/>
            </p:cNvSpPr>
            <p:nvPr/>
          </p:nvSpPr>
          <p:spPr bwMode="auto">
            <a:xfrm>
              <a:off x="3898900" y="3240088"/>
              <a:ext cx="341312" cy="228600"/>
            </a:xfrm>
            <a:custGeom>
              <a:avLst/>
              <a:gdLst>
                <a:gd name="T0" fmla="*/ 0 w 215"/>
                <a:gd name="T1" fmla="*/ 144 h 144"/>
                <a:gd name="T2" fmla="*/ 78 w 215"/>
                <a:gd name="T3" fmla="*/ 66 h 144"/>
                <a:gd name="T4" fmla="*/ 114 w 215"/>
                <a:gd name="T5" fmla="*/ 103 h 144"/>
                <a:gd name="T6" fmla="*/ 215 w 215"/>
                <a:gd name="T7" fmla="*/ 0 h 144"/>
                <a:gd name="T8" fmla="*/ 215 w 215"/>
                <a:gd name="T9" fmla="*/ 144 h 144"/>
                <a:gd name="T10" fmla="*/ 0 w 215"/>
                <a:gd name="T11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144">
                  <a:moveTo>
                    <a:pt x="0" y="144"/>
                  </a:moveTo>
                  <a:lnTo>
                    <a:pt x="78" y="66"/>
                  </a:lnTo>
                  <a:lnTo>
                    <a:pt x="114" y="103"/>
                  </a:lnTo>
                  <a:lnTo>
                    <a:pt x="215" y="0"/>
                  </a:lnTo>
                  <a:lnTo>
                    <a:pt x="215" y="14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13"/>
            <p:cNvSpPr>
              <a:spLocks/>
            </p:cNvSpPr>
            <p:nvPr/>
          </p:nvSpPr>
          <p:spPr bwMode="auto">
            <a:xfrm>
              <a:off x="3856038" y="3090863"/>
              <a:ext cx="420687" cy="304800"/>
            </a:xfrm>
            <a:custGeom>
              <a:avLst/>
              <a:gdLst>
                <a:gd name="T0" fmla="*/ 191 w 198"/>
                <a:gd name="T1" fmla="*/ 0 h 143"/>
                <a:gd name="T2" fmla="*/ 140 w 198"/>
                <a:gd name="T3" fmla="*/ 0 h 143"/>
                <a:gd name="T4" fmla="*/ 135 w 198"/>
                <a:gd name="T5" fmla="*/ 4 h 143"/>
                <a:gd name="T6" fmla="*/ 135 w 198"/>
                <a:gd name="T7" fmla="*/ 8 h 143"/>
                <a:gd name="T8" fmla="*/ 147 w 198"/>
                <a:gd name="T9" fmla="*/ 20 h 143"/>
                <a:gd name="T10" fmla="*/ 151 w 198"/>
                <a:gd name="T11" fmla="*/ 23 h 143"/>
                <a:gd name="T12" fmla="*/ 148 w 198"/>
                <a:gd name="T13" fmla="*/ 25 h 143"/>
                <a:gd name="T14" fmla="*/ 103 w 198"/>
                <a:gd name="T15" fmla="*/ 70 h 143"/>
                <a:gd name="T16" fmla="*/ 90 w 198"/>
                <a:gd name="T17" fmla="*/ 56 h 143"/>
                <a:gd name="T18" fmla="*/ 66 w 198"/>
                <a:gd name="T19" fmla="*/ 55 h 143"/>
                <a:gd name="T20" fmla="*/ 65 w 198"/>
                <a:gd name="T21" fmla="*/ 56 h 143"/>
                <a:gd name="T22" fmla="*/ 65 w 198"/>
                <a:gd name="T23" fmla="*/ 56 h 143"/>
                <a:gd name="T24" fmla="*/ 7 w 198"/>
                <a:gd name="T25" fmla="*/ 114 h 143"/>
                <a:gd name="T26" fmla="*/ 7 w 198"/>
                <a:gd name="T27" fmla="*/ 138 h 143"/>
                <a:gd name="T28" fmla="*/ 19 w 198"/>
                <a:gd name="T29" fmla="*/ 143 h 143"/>
                <a:gd name="T30" fmla="*/ 31 w 198"/>
                <a:gd name="T31" fmla="*/ 138 h 143"/>
                <a:gd name="T32" fmla="*/ 77 w 198"/>
                <a:gd name="T33" fmla="*/ 92 h 143"/>
                <a:gd name="T34" fmla="*/ 89 w 198"/>
                <a:gd name="T35" fmla="*/ 105 h 143"/>
                <a:gd name="T36" fmla="*/ 90 w 198"/>
                <a:gd name="T37" fmla="*/ 106 h 143"/>
                <a:gd name="T38" fmla="*/ 91 w 198"/>
                <a:gd name="T39" fmla="*/ 106 h 143"/>
                <a:gd name="T40" fmla="*/ 103 w 198"/>
                <a:gd name="T41" fmla="*/ 111 h 143"/>
                <a:gd name="T42" fmla="*/ 115 w 198"/>
                <a:gd name="T43" fmla="*/ 106 h 143"/>
                <a:gd name="T44" fmla="*/ 172 w 198"/>
                <a:gd name="T45" fmla="*/ 49 h 143"/>
                <a:gd name="T46" fmla="*/ 174 w 198"/>
                <a:gd name="T47" fmla="*/ 47 h 143"/>
                <a:gd name="T48" fmla="*/ 177 w 198"/>
                <a:gd name="T49" fmla="*/ 50 h 143"/>
                <a:gd name="T50" fmla="*/ 189 w 198"/>
                <a:gd name="T51" fmla="*/ 62 h 143"/>
                <a:gd name="T52" fmla="*/ 194 w 198"/>
                <a:gd name="T53" fmla="*/ 63 h 143"/>
                <a:gd name="T54" fmla="*/ 198 w 198"/>
                <a:gd name="T55" fmla="*/ 58 h 143"/>
                <a:gd name="T56" fmla="*/ 198 w 198"/>
                <a:gd name="T57" fmla="*/ 6 h 143"/>
                <a:gd name="T58" fmla="*/ 191 w 198"/>
                <a:gd name="T5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98" h="143">
                  <a:moveTo>
                    <a:pt x="191" y="0"/>
                  </a:moveTo>
                  <a:cubicBezTo>
                    <a:pt x="140" y="0"/>
                    <a:pt x="140" y="0"/>
                    <a:pt x="140" y="0"/>
                  </a:cubicBezTo>
                  <a:cubicBezTo>
                    <a:pt x="138" y="0"/>
                    <a:pt x="136" y="1"/>
                    <a:pt x="135" y="4"/>
                  </a:cubicBezTo>
                  <a:cubicBezTo>
                    <a:pt x="134" y="5"/>
                    <a:pt x="134" y="7"/>
                    <a:pt x="135" y="8"/>
                  </a:cubicBezTo>
                  <a:cubicBezTo>
                    <a:pt x="147" y="20"/>
                    <a:pt x="147" y="20"/>
                    <a:pt x="147" y="2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0" y="24"/>
                    <a:pt x="149" y="24"/>
                    <a:pt x="148" y="25"/>
                  </a:cubicBezTo>
                  <a:cubicBezTo>
                    <a:pt x="103" y="70"/>
                    <a:pt x="103" y="70"/>
                    <a:pt x="103" y="70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4" y="49"/>
                    <a:pt x="73" y="49"/>
                    <a:pt x="66" y="55"/>
                  </a:cubicBezTo>
                  <a:cubicBezTo>
                    <a:pt x="66" y="55"/>
                    <a:pt x="66" y="56"/>
                    <a:pt x="65" y="56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0" y="121"/>
                    <a:pt x="0" y="131"/>
                    <a:pt x="7" y="138"/>
                  </a:cubicBezTo>
                  <a:cubicBezTo>
                    <a:pt x="10" y="141"/>
                    <a:pt x="15" y="143"/>
                    <a:pt x="19" y="143"/>
                  </a:cubicBezTo>
                  <a:cubicBezTo>
                    <a:pt x="23" y="143"/>
                    <a:pt x="27" y="141"/>
                    <a:pt x="31" y="138"/>
                  </a:cubicBezTo>
                  <a:cubicBezTo>
                    <a:pt x="77" y="92"/>
                    <a:pt x="77" y="92"/>
                    <a:pt x="77" y="92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90" y="105"/>
                    <a:pt x="90" y="106"/>
                  </a:cubicBezTo>
                  <a:cubicBezTo>
                    <a:pt x="90" y="106"/>
                    <a:pt x="91" y="106"/>
                    <a:pt x="91" y="106"/>
                  </a:cubicBezTo>
                  <a:cubicBezTo>
                    <a:pt x="94" y="110"/>
                    <a:pt x="98" y="111"/>
                    <a:pt x="103" y="111"/>
                  </a:cubicBezTo>
                  <a:cubicBezTo>
                    <a:pt x="107" y="111"/>
                    <a:pt x="111" y="110"/>
                    <a:pt x="115" y="106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7"/>
                    <a:pt x="174" y="47"/>
                  </a:cubicBezTo>
                  <a:cubicBezTo>
                    <a:pt x="177" y="50"/>
                    <a:pt x="177" y="50"/>
                    <a:pt x="177" y="50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90" y="63"/>
                    <a:pt x="192" y="63"/>
                    <a:pt x="194" y="63"/>
                  </a:cubicBezTo>
                  <a:cubicBezTo>
                    <a:pt x="196" y="62"/>
                    <a:pt x="198" y="60"/>
                    <a:pt x="198" y="58"/>
                  </a:cubicBezTo>
                  <a:cubicBezTo>
                    <a:pt x="198" y="6"/>
                    <a:pt x="198" y="6"/>
                    <a:pt x="198" y="6"/>
                  </a:cubicBezTo>
                  <a:cubicBezTo>
                    <a:pt x="198" y="3"/>
                    <a:pt x="195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" t="4906" r="1097" b="9916"/>
          <a:stretch/>
        </p:blipFill>
        <p:spPr>
          <a:xfrm>
            <a:off x="914400" y="361950"/>
            <a:ext cx="7239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4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>
            <a:grpSpLocks noChangeAspect="1"/>
          </p:cNvGrpSpPr>
          <p:nvPr/>
        </p:nvGrpSpPr>
        <p:grpSpPr>
          <a:xfrm>
            <a:off x="5475629" y="3996515"/>
            <a:ext cx="305441" cy="274320"/>
            <a:chOff x="3856038" y="3090863"/>
            <a:chExt cx="420687" cy="377825"/>
          </a:xfrm>
          <a:solidFill>
            <a:schemeClr val="bg1"/>
          </a:solidFill>
        </p:grpSpPr>
        <p:sp>
          <p:nvSpPr>
            <p:cNvPr id="27" name="Freeform 112"/>
            <p:cNvSpPr>
              <a:spLocks/>
            </p:cNvSpPr>
            <p:nvPr/>
          </p:nvSpPr>
          <p:spPr bwMode="auto">
            <a:xfrm>
              <a:off x="3898900" y="3240088"/>
              <a:ext cx="341312" cy="228600"/>
            </a:xfrm>
            <a:custGeom>
              <a:avLst/>
              <a:gdLst>
                <a:gd name="T0" fmla="*/ 0 w 215"/>
                <a:gd name="T1" fmla="*/ 144 h 144"/>
                <a:gd name="T2" fmla="*/ 78 w 215"/>
                <a:gd name="T3" fmla="*/ 66 h 144"/>
                <a:gd name="T4" fmla="*/ 114 w 215"/>
                <a:gd name="T5" fmla="*/ 103 h 144"/>
                <a:gd name="T6" fmla="*/ 215 w 215"/>
                <a:gd name="T7" fmla="*/ 0 h 144"/>
                <a:gd name="T8" fmla="*/ 215 w 215"/>
                <a:gd name="T9" fmla="*/ 144 h 144"/>
                <a:gd name="T10" fmla="*/ 0 w 215"/>
                <a:gd name="T11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144">
                  <a:moveTo>
                    <a:pt x="0" y="144"/>
                  </a:moveTo>
                  <a:lnTo>
                    <a:pt x="78" y="66"/>
                  </a:lnTo>
                  <a:lnTo>
                    <a:pt x="114" y="103"/>
                  </a:lnTo>
                  <a:lnTo>
                    <a:pt x="215" y="0"/>
                  </a:lnTo>
                  <a:lnTo>
                    <a:pt x="215" y="14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13"/>
            <p:cNvSpPr>
              <a:spLocks/>
            </p:cNvSpPr>
            <p:nvPr/>
          </p:nvSpPr>
          <p:spPr bwMode="auto">
            <a:xfrm>
              <a:off x="3856038" y="3090863"/>
              <a:ext cx="420687" cy="304800"/>
            </a:xfrm>
            <a:custGeom>
              <a:avLst/>
              <a:gdLst>
                <a:gd name="T0" fmla="*/ 191 w 198"/>
                <a:gd name="T1" fmla="*/ 0 h 143"/>
                <a:gd name="T2" fmla="*/ 140 w 198"/>
                <a:gd name="T3" fmla="*/ 0 h 143"/>
                <a:gd name="T4" fmla="*/ 135 w 198"/>
                <a:gd name="T5" fmla="*/ 4 h 143"/>
                <a:gd name="T6" fmla="*/ 135 w 198"/>
                <a:gd name="T7" fmla="*/ 8 h 143"/>
                <a:gd name="T8" fmla="*/ 147 w 198"/>
                <a:gd name="T9" fmla="*/ 20 h 143"/>
                <a:gd name="T10" fmla="*/ 151 w 198"/>
                <a:gd name="T11" fmla="*/ 23 h 143"/>
                <a:gd name="T12" fmla="*/ 148 w 198"/>
                <a:gd name="T13" fmla="*/ 25 h 143"/>
                <a:gd name="T14" fmla="*/ 103 w 198"/>
                <a:gd name="T15" fmla="*/ 70 h 143"/>
                <a:gd name="T16" fmla="*/ 90 w 198"/>
                <a:gd name="T17" fmla="*/ 56 h 143"/>
                <a:gd name="T18" fmla="*/ 66 w 198"/>
                <a:gd name="T19" fmla="*/ 55 h 143"/>
                <a:gd name="T20" fmla="*/ 65 w 198"/>
                <a:gd name="T21" fmla="*/ 56 h 143"/>
                <a:gd name="T22" fmla="*/ 65 w 198"/>
                <a:gd name="T23" fmla="*/ 56 h 143"/>
                <a:gd name="T24" fmla="*/ 7 w 198"/>
                <a:gd name="T25" fmla="*/ 114 h 143"/>
                <a:gd name="T26" fmla="*/ 7 w 198"/>
                <a:gd name="T27" fmla="*/ 138 h 143"/>
                <a:gd name="T28" fmla="*/ 19 w 198"/>
                <a:gd name="T29" fmla="*/ 143 h 143"/>
                <a:gd name="T30" fmla="*/ 31 w 198"/>
                <a:gd name="T31" fmla="*/ 138 h 143"/>
                <a:gd name="T32" fmla="*/ 77 w 198"/>
                <a:gd name="T33" fmla="*/ 92 h 143"/>
                <a:gd name="T34" fmla="*/ 89 w 198"/>
                <a:gd name="T35" fmla="*/ 105 h 143"/>
                <a:gd name="T36" fmla="*/ 90 w 198"/>
                <a:gd name="T37" fmla="*/ 106 h 143"/>
                <a:gd name="T38" fmla="*/ 91 w 198"/>
                <a:gd name="T39" fmla="*/ 106 h 143"/>
                <a:gd name="T40" fmla="*/ 103 w 198"/>
                <a:gd name="T41" fmla="*/ 111 h 143"/>
                <a:gd name="T42" fmla="*/ 115 w 198"/>
                <a:gd name="T43" fmla="*/ 106 h 143"/>
                <a:gd name="T44" fmla="*/ 172 w 198"/>
                <a:gd name="T45" fmla="*/ 49 h 143"/>
                <a:gd name="T46" fmla="*/ 174 w 198"/>
                <a:gd name="T47" fmla="*/ 47 h 143"/>
                <a:gd name="T48" fmla="*/ 177 w 198"/>
                <a:gd name="T49" fmla="*/ 50 h 143"/>
                <a:gd name="T50" fmla="*/ 189 w 198"/>
                <a:gd name="T51" fmla="*/ 62 h 143"/>
                <a:gd name="T52" fmla="*/ 194 w 198"/>
                <a:gd name="T53" fmla="*/ 63 h 143"/>
                <a:gd name="T54" fmla="*/ 198 w 198"/>
                <a:gd name="T55" fmla="*/ 58 h 143"/>
                <a:gd name="T56" fmla="*/ 198 w 198"/>
                <a:gd name="T57" fmla="*/ 6 h 143"/>
                <a:gd name="T58" fmla="*/ 191 w 198"/>
                <a:gd name="T5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98" h="143">
                  <a:moveTo>
                    <a:pt x="191" y="0"/>
                  </a:moveTo>
                  <a:cubicBezTo>
                    <a:pt x="140" y="0"/>
                    <a:pt x="140" y="0"/>
                    <a:pt x="140" y="0"/>
                  </a:cubicBezTo>
                  <a:cubicBezTo>
                    <a:pt x="138" y="0"/>
                    <a:pt x="136" y="1"/>
                    <a:pt x="135" y="4"/>
                  </a:cubicBezTo>
                  <a:cubicBezTo>
                    <a:pt x="134" y="5"/>
                    <a:pt x="134" y="7"/>
                    <a:pt x="135" y="8"/>
                  </a:cubicBezTo>
                  <a:cubicBezTo>
                    <a:pt x="147" y="20"/>
                    <a:pt x="147" y="20"/>
                    <a:pt x="147" y="2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0" y="24"/>
                    <a:pt x="149" y="24"/>
                    <a:pt x="148" y="25"/>
                  </a:cubicBezTo>
                  <a:cubicBezTo>
                    <a:pt x="103" y="70"/>
                    <a:pt x="103" y="70"/>
                    <a:pt x="103" y="70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4" y="49"/>
                    <a:pt x="73" y="49"/>
                    <a:pt x="66" y="55"/>
                  </a:cubicBezTo>
                  <a:cubicBezTo>
                    <a:pt x="66" y="55"/>
                    <a:pt x="66" y="56"/>
                    <a:pt x="65" y="56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0" y="121"/>
                    <a:pt x="0" y="131"/>
                    <a:pt x="7" y="138"/>
                  </a:cubicBezTo>
                  <a:cubicBezTo>
                    <a:pt x="10" y="141"/>
                    <a:pt x="15" y="143"/>
                    <a:pt x="19" y="143"/>
                  </a:cubicBezTo>
                  <a:cubicBezTo>
                    <a:pt x="23" y="143"/>
                    <a:pt x="27" y="141"/>
                    <a:pt x="31" y="138"/>
                  </a:cubicBezTo>
                  <a:cubicBezTo>
                    <a:pt x="77" y="92"/>
                    <a:pt x="77" y="92"/>
                    <a:pt x="77" y="92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90" y="105"/>
                    <a:pt x="90" y="106"/>
                  </a:cubicBezTo>
                  <a:cubicBezTo>
                    <a:pt x="90" y="106"/>
                    <a:pt x="91" y="106"/>
                    <a:pt x="91" y="106"/>
                  </a:cubicBezTo>
                  <a:cubicBezTo>
                    <a:pt x="94" y="110"/>
                    <a:pt x="98" y="111"/>
                    <a:pt x="103" y="111"/>
                  </a:cubicBezTo>
                  <a:cubicBezTo>
                    <a:pt x="107" y="111"/>
                    <a:pt x="111" y="110"/>
                    <a:pt x="115" y="106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7"/>
                    <a:pt x="174" y="47"/>
                  </a:cubicBezTo>
                  <a:cubicBezTo>
                    <a:pt x="177" y="50"/>
                    <a:pt x="177" y="50"/>
                    <a:pt x="177" y="50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90" y="63"/>
                    <a:pt x="192" y="63"/>
                    <a:pt x="194" y="63"/>
                  </a:cubicBezTo>
                  <a:cubicBezTo>
                    <a:pt x="196" y="62"/>
                    <a:pt x="198" y="60"/>
                    <a:pt x="198" y="58"/>
                  </a:cubicBezTo>
                  <a:cubicBezTo>
                    <a:pt x="198" y="6"/>
                    <a:pt x="198" y="6"/>
                    <a:pt x="198" y="6"/>
                  </a:cubicBezTo>
                  <a:cubicBezTo>
                    <a:pt x="198" y="3"/>
                    <a:pt x="195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6" name="Rectangle 5"/>
          <p:cNvSpPr/>
          <p:nvPr/>
        </p:nvSpPr>
        <p:spPr>
          <a:xfrm>
            <a:off x="1828800" y="1962150"/>
            <a:ext cx="56585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4800" b="1" dirty="0">
                <a:solidFill>
                  <a:schemeClr val="accent4"/>
                </a:solidFill>
                <a:latin typeface="Times New Roman" pitchFamily="18" charset="0"/>
                <a:cs typeface="Times New Roman" pitchFamily="18" charset="0"/>
              </a:rPr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200996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8196" y="1555424"/>
            <a:ext cx="502372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dirty="0">
                <a:solidFill>
                  <a:schemeClr val="accent6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Une serre intelligente (smart </a:t>
            </a:r>
            <a:r>
              <a:rPr lang="fr-FR" dirty="0" err="1">
                <a:solidFill>
                  <a:schemeClr val="accent6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greenhouse</a:t>
            </a:r>
            <a:r>
              <a:rPr lang="fr-FR" dirty="0">
                <a:solidFill>
                  <a:schemeClr val="accent6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en anglais) peut être considérée comme un environnement intelligent qui assemble de nombreux types de modules matériels et logiciels tels que capteurs et dispositifs pour améliorer la productivité.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serres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offrent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environnement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contrôlé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divers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facteurs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Ces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factures de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controle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jouent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rôle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clé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dans le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suivi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une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gestion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précise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des conditions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environnementales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à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l'intérieur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serres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fr-FR" dirty="0">
              <a:solidFill>
                <a:schemeClr val="accent6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228600" y="104946"/>
            <a:ext cx="228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Contexte du travail </a:t>
            </a:r>
          </a:p>
        </p:txBody>
      </p:sp>
      <p:pic>
        <p:nvPicPr>
          <p:cNvPr id="7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16518" y="1489914"/>
            <a:ext cx="3707394" cy="260583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tangle 5"/>
          <p:cNvSpPr/>
          <p:nvPr/>
        </p:nvSpPr>
        <p:spPr>
          <a:xfrm>
            <a:off x="2736" y="0"/>
            <a:ext cx="3426264" cy="793184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chemeClr val="bg1"/>
                </a:solidFill>
                <a:latin typeface="Calibri" pitchFamily="34" charset="0"/>
              </a:rPr>
              <a:t>Contexte et problématique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468" y="1047750"/>
            <a:ext cx="308005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Définition</a:t>
            </a:r>
          </a:p>
          <a:p>
            <a:endParaRPr lang="fr-FR" sz="2400" b="1" dirty="0">
              <a:solidFill>
                <a:srgbClr val="58A3BC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6"/>
          <p:cNvSpPr txBox="1"/>
          <p:nvPr/>
        </p:nvSpPr>
        <p:spPr>
          <a:xfrm>
            <a:off x="3474748" y="0"/>
            <a:ext cx="1935452" cy="6617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  <a:endParaRPr lang="fr-FR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Systèmes </a:t>
            </a:r>
            <a:r>
              <a:rPr lang="fr-F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endParaRPr lang="fr-FR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</p:txBody>
      </p:sp>
    </p:spTree>
    <p:extLst>
      <p:ext uri="{BB962C8B-B14F-4D97-AF65-F5344CB8AC3E}">
        <p14:creationId xmlns:p14="http://schemas.microsoft.com/office/powerpoint/2010/main" val="9845867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228600" y="104946"/>
            <a:ext cx="228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Contexte du travail </a:t>
            </a:r>
          </a:p>
        </p:txBody>
      </p:sp>
      <p:sp>
        <p:nvSpPr>
          <p:cNvPr id="10" name="Rectangle 5"/>
          <p:cNvSpPr/>
          <p:nvPr/>
        </p:nvSpPr>
        <p:spPr>
          <a:xfrm>
            <a:off x="2736" y="0"/>
            <a:ext cx="3426264" cy="7848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chemeClr val="bg1"/>
                </a:solidFill>
                <a:latin typeface="Calibri" pitchFamily="34" charset="0"/>
              </a:rPr>
              <a:t>Contexte et problématique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7" name="TextBox 16"/>
          <p:cNvSpPr txBox="1"/>
          <p:nvPr/>
        </p:nvSpPr>
        <p:spPr>
          <a:xfrm>
            <a:off x="3474748" y="0"/>
            <a:ext cx="1841770" cy="64633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</p:txBody>
      </p:sp>
      <p:sp>
        <p:nvSpPr>
          <p:cNvPr id="3" name="Rectangle à coins arrondis 2"/>
          <p:cNvSpPr/>
          <p:nvPr/>
        </p:nvSpPr>
        <p:spPr bwMode="auto">
          <a:xfrm>
            <a:off x="1385733" y="1276350"/>
            <a:ext cx="6019800" cy="68580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r-FR" sz="2000" b="1" dirty="0"/>
              <a:t>Les facteurs de contrôle </a:t>
            </a:r>
          </a:p>
        </p:txBody>
      </p:sp>
      <p:sp>
        <p:nvSpPr>
          <p:cNvPr id="5" name="Ellipse 4"/>
          <p:cNvSpPr/>
          <p:nvPr/>
        </p:nvSpPr>
        <p:spPr bwMode="auto">
          <a:xfrm>
            <a:off x="54541" y="2451364"/>
            <a:ext cx="2460035" cy="1794305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r-FR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Température</a:t>
            </a:r>
          </a:p>
          <a:p>
            <a:pPr algn="ctr"/>
            <a:r>
              <a:rPr lang="fr-FR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l’intervalle</a:t>
            </a:r>
            <a:endParaRPr lang="en-US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18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à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27 °C (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nuit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/jour) .</a:t>
            </a:r>
          </a:p>
          <a:p>
            <a:pPr algn="ctr"/>
            <a:endParaRPr lang="fr-FR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3" name="Ellipse 12"/>
          <p:cNvSpPr/>
          <p:nvPr/>
        </p:nvSpPr>
        <p:spPr bwMode="auto">
          <a:xfrm>
            <a:off x="7162801" y="2493866"/>
            <a:ext cx="1981198" cy="1688146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r-FR" b="1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Lumiere</a:t>
            </a:r>
            <a:r>
              <a:rPr lang="fr-FR" b="1" dirty="0"/>
              <a:t> </a:t>
            </a:r>
          </a:p>
          <a:p>
            <a:pPr algn="ctr"/>
            <a:endParaRPr lang="fr-FR" b="1" dirty="0"/>
          </a:p>
          <a:p>
            <a:pPr algn="ctr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 50%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à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80%</a:t>
            </a:r>
          </a:p>
          <a:p>
            <a:pPr algn="ctr"/>
            <a:endParaRPr lang="fr-FR" b="1" dirty="0"/>
          </a:p>
        </p:txBody>
      </p:sp>
      <p:sp>
        <p:nvSpPr>
          <p:cNvPr id="14" name="Rectangle 13"/>
          <p:cNvSpPr/>
          <p:nvPr/>
        </p:nvSpPr>
        <p:spPr>
          <a:xfrm flipV="1">
            <a:off x="0" y="5189215"/>
            <a:ext cx="9143999" cy="11587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Connecteur en angle 19"/>
          <p:cNvCxnSpPr>
            <a:stCxn id="3" idx="1"/>
          </p:cNvCxnSpPr>
          <p:nvPr/>
        </p:nvCxnSpPr>
        <p:spPr>
          <a:xfrm rot="10800000" flipV="1">
            <a:off x="990601" y="1619250"/>
            <a:ext cx="395133" cy="83442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Connecteur en angle 22"/>
          <p:cNvCxnSpPr>
            <a:cxnSpLocks/>
            <a:stCxn id="3" idx="3"/>
            <a:endCxn id="13" idx="0"/>
          </p:cNvCxnSpPr>
          <p:nvPr/>
        </p:nvCxnSpPr>
        <p:spPr>
          <a:xfrm>
            <a:off x="7405533" y="1619250"/>
            <a:ext cx="747867" cy="87461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>
            <a:cxnSpLocks/>
          </p:cNvCxnSpPr>
          <p:nvPr/>
        </p:nvCxnSpPr>
        <p:spPr>
          <a:xfrm>
            <a:off x="5638800" y="2032135"/>
            <a:ext cx="0" cy="4892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Ellipse 16"/>
          <p:cNvSpPr/>
          <p:nvPr/>
        </p:nvSpPr>
        <p:spPr bwMode="auto">
          <a:xfrm>
            <a:off x="4891025" y="2557522"/>
            <a:ext cx="2109635" cy="1794305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Humidité</a:t>
            </a:r>
            <a:endParaRPr lang="en-US" b="1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fr-FR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sol</a:t>
            </a:r>
          </a:p>
          <a:p>
            <a:pPr algn="ctr"/>
            <a:endParaRPr lang="fr-FR" b="1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entre 50% et 70%</a:t>
            </a:r>
          </a:p>
          <a:p>
            <a:pPr algn="ctr"/>
            <a:endParaRPr lang="fr-FR" b="1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fr-FR" b="1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llipse 16">
            <a:extLst>
              <a:ext uri="{FF2B5EF4-FFF2-40B4-BE49-F238E27FC236}">
                <a16:creationId xmlns:a16="http://schemas.microsoft.com/office/drawing/2014/main" id="{AA20E400-0617-0F94-0E45-A311206D6DD3}"/>
              </a:ext>
            </a:extLst>
          </p:cNvPr>
          <p:cNvSpPr/>
          <p:nvPr/>
        </p:nvSpPr>
        <p:spPr bwMode="auto">
          <a:xfrm>
            <a:off x="2657269" y="2496335"/>
            <a:ext cx="1914709" cy="1688146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Humidité</a:t>
            </a:r>
            <a:endParaRPr lang="en-US" b="1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b="1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entre 60% et 80%</a:t>
            </a:r>
          </a:p>
          <a:p>
            <a:pPr algn="ctr"/>
            <a:endParaRPr lang="en-US" b="1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Connecteur droit avec flèche 15">
            <a:extLst>
              <a:ext uri="{FF2B5EF4-FFF2-40B4-BE49-F238E27FC236}">
                <a16:creationId xmlns:a16="http://schemas.microsoft.com/office/drawing/2014/main" id="{F5EB7A2E-16A8-C81A-AF65-8B2A9FC18798}"/>
              </a:ext>
            </a:extLst>
          </p:cNvPr>
          <p:cNvCxnSpPr>
            <a:cxnSpLocks/>
          </p:cNvCxnSpPr>
          <p:nvPr/>
        </p:nvCxnSpPr>
        <p:spPr>
          <a:xfrm>
            <a:off x="3657600" y="2007120"/>
            <a:ext cx="0" cy="4892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54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13" grpId="0" animBg="1"/>
      <p:bldP spid="17" grpId="0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228600" y="104946"/>
            <a:ext cx="228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</a:rPr>
              <a:t>Contexte du travail </a:t>
            </a:r>
          </a:p>
        </p:txBody>
      </p:sp>
      <p:sp>
        <p:nvSpPr>
          <p:cNvPr id="10" name="Rectangle 5"/>
          <p:cNvSpPr/>
          <p:nvPr/>
        </p:nvSpPr>
        <p:spPr>
          <a:xfrm>
            <a:off x="2736" y="0"/>
            <a:ext cx="3426264" cy="7848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chemeClr val="bg1"/>
                </a:solidFill>
                <a:latin typeface="Calibri" pitchFamily="34" charset="0"/>
              </a:rPr>
              <a:t>Contexte et problématique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sp>
        <p:nvSpPr>
          <p:cNvPr id="7" name="TextBox 16"/>
          <p:cNvSpPr txBox="1"/>
          <p:nvPr/>
        </p:nvSpPr>
        <p:spPr>
          <a:xfrm>
            <a:off x="3474748" y="0"/>
            <a:ext cx="1841770" cy="64633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  <a:endParaRPr lang="fr-FR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</p:txBody>
      </p:sp>
      <p:sp>
        <p:nvSpPr>
          <p:cNvPr id="3" name="Rectangle à coins arrondis 2"/>
          <p:cNvSpPr/>
          <p:nvPr/>
        </p:nvSpPr>
        <p:spPr bwMode="auto">
          <a:xfrm>
            <a:off x="1385733" y="1276350"/>
            <a:ext cx="6019800" cy="68580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r-FR" sz="2000" b="1" dirty="0"/>
              <a:t>Apport de la serre intelligente</a:t>
            </a:r>
          </a:p>
        </p:txBody>
      </p:sp>
      <p:sp>
        <p:nvSpPr>
          <p:cNvPr id="5" name="Ellipse 4"/>
          <p:cNvSpPr/>
          <p:nvPr/>
        </p:nvSpPr>
        <p:spPr bwMode="auto">
          <a:xfrm>
            <a:off x="54542" y="2451365"/>
            <a:ext cx="2460058" cy="1411268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r-FR" dirty="0"/>
              <a:t>Gestion et automatisation des tâches</a:t>
            </a:r>
          </a:p>
        </p:txBody>
      </p:sp>
      <p:sp>
        <p:nvSpPr>
          <p:cNvPr id="13" name="Ellipse 12"/>
          <p:cNvSpPr/>
          <p:nvPr/>
        </p:nvSpPr>
        <p:spPr bwMode="auto">
          <a:xfrm>
            <a:off x="6762344" y="2419350"/>
            <a:ext cx="2000656" cy="1367820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err="1"/>
              <a:t>Contrôler</a:t>
            </a:r>
            <a:endParaRPr lang="fr-FR" dirty="0"/>
          </a:p>
          <a:p>
            <a:pPr algn="ctr"/>
            <a:r>
              <a:rPr lang="fr-FR" dirty="0"/>
              <a:t>Au moment réel</a:t>
            </a:r>
          </a:p>
        </p:txBody>
      </p:sp>
      <p:sp>
        <p:nvSpPr>
          <p:cNvPr id="14" name="Rectangle 13"/>
          <p:cNvSpPr/>
          <p:nvPr/>
        </p:nvSpPr>
        <p:spPr>
          <a:xfrm flipV="1">
            <a:off x="0" y="5189215"/>
            <a:ext cx="9143999" cy="11587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Connecteur en angle 19"/>
          <p:cNvCxnSpPr>
            <a:stCxn id="3" idx="1"/>
          </p:cNvCxnSpPr>
          <p:nvPr/>
        </p:nvCxnSpPr>
        <p:spPr>
          <a:xfrm rot="10800000" flipV="1">
            <a:off x="990601" y="1619250"/>
            <a:ext cx="395133" cy="83442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Connecteur en angle 22"/>
          <p:cNvCxnSpPr>
            <a:stCxn id="3" idx="3"/>
          </p:cNvCxnSpPr>
          <p:nvPr/>
        </p:nvCxnSpPr>
        <p:spPr>
          <a:xfrm>
            <a:off x="7405533" y="1619250"/>
            <a:ext cx="366867" cy="80009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>
            <a:cxnSpLocks/>
          </p:cNvCxnSpPr>
          <p:nvPr/>
        </p:nvCxnSpPr>
        <p:spPr>
          <a:xfrm>
            <a:off x="4395633" y="1962150"/>
            <a:ext cx="0" cy="4892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Ellipse 16"/>
          <p:cNvSpPr/>
          <p:nvPr/>
        </p:nvSpPr>
        <p:spPr bwMode="auto">
          <a:xfrm>
            <a:off x="2971800" y="2489578"/>
            <a:ext cx="3086101" cy="1273399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r-FR" dirty="0"/>
              <a:t>Amélioration de la productivité</a:t>
            </a:r>
          </a:p>
        </p:txBody>
      </p:sp>
    </p:spTree>
    <p:extLst>
      <p:ext uri="{BB962C8B-B14F-4D97-AF65-F5344CB8AC3E}">
        <p14:creationId xmlns:p14="http://schemas.microsoft.com/office/powerpoint/2010/main" val="131932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13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0" y="0"/>
            <a:ext cx="8001000" cy="5171550"/>
          </a:xfrm>
          <a:custGeom>
            <a:avLst/>
            <a:gdLst>
              <a:gd name="T0" fmla="*/ 0 w 4885"/>
              <a:gd name="T1" fmla="*/ 0 h 1648"/>
              <a:gd name="T2" fmla="*/ 0 w 4885"/>
              <a:gd name="T3" fmla="*/ 1648 h 1648"/>
              <a:gd name="T4" fmla="*/ 4885 w 4885"/>
              <a:gd name="T5" fmla="*/ 1648 h 1648"/>
              <a:gd name="T6" fmla="*/ 2271 w 4885"/>
              <a:gd name="T7" fmla="*/ 0 h 1648"/>
              <a:gd name="T8" fmla="*/ 0 w 4885"/>
              <a:gd name="T9" fmla="*/ 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85" h="1648">
                <a:moveTo>
                  <a:pt x="0" y="0"/>
                </a:moveTo>
                <a:lnTo>
                  <a:pt x="0" y="1648"/>
                </a:lnTo>
                <a:lnTo>
                  <a:pt x="4885" y="1648"/>
                </a:lnTo>
                <a:lnTo>
                  <a:pt x="2271" y="0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28066"/>
            <a:ext cx="2971800" cy="400110"/>
          </a:xfrm>
          <a:prstGeom prst="rect">
            <a:avLst/>
          </a:prstGeom>
          <a:noFill/>
        </p:spPr>
        <p:txBody>
          <a:bodyPr wrap="square" numCol="1" spcCol="27432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762000" y="1208108"/>
            <a:ext cx="2743200" cy="1200329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1" y="735740"/>
            <a:ext cx="327431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problématique  </a:t>
            </a:r>
          </a:p>
        </p:txBody>
      </p:sp>
      <p:sp>
        <p:nvSpPr>
          <p:cNvPr id="28" name="TextBox 16"/>
          <p:cNvSpPr txBox="1"/>
          <p:nvPr/>
        </p:nvSpPr>
        <p:spPr>
          <a:xfrm>
            <a:off x="762000" y="2922079"/>
            <a:ext cx="2743200" cy="74001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r>
              <a:rPr lang="fr-FR" sz="140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1000" y="243814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325359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8100"/>
              </a:buClr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1000" y="3667565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314422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81000" y="1486913"/>
            <a:ext cx="820528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0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L’internet des objets (Internet of </a:t>
            </a:r>
            <a:r>
              <a:rPr lang="fr-FR" sz="2000" dirty="0" err="1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things</a:t>
            </a:r>
            <a:r>
              <a:rPr lang="fr-FR" sz="20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fr-FR" sz="2000" dirty="0" err="1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IoT</a:t>
            </a:r>
            <a:r>
              <a:rPr lang="fr-FR" sz="20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)) est un système de dispositifs ou objets informatiques interconnectés et capable de transférer des données sur un       réseau.</a:t>
            </a:r>
            <a:endParaRPr lang="fr-FR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4" name="Rectangle 5"/>
          <p:cNvSpPr/>
          <p:nvPr/>
        </p:nvSpPr>
        <p:spPr>
          <a:xfrm>
            <a:off x="2736" y="0"/>
            <a:ext cx="3426264" cy="7848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chemeClr val="bg1"/>
                </a:solidFill>
                <a:latin typeface="Calibri" pitchFamily="34" charset="0"/>
              </a:rPr>
              <a:t>Contexte et problématique </a:t>
            </a:r>
            <a:endParaRPr lang="fr-FR" sz="2000" b="1" dirty="0">
              <a:solidFill>
                <a:schemeClr val="bg1"/>
              </a:solidFill>
              <a:latin typeface="Calibri" pitchFamily="34" charset="0"/>
              <a:cs typeface="Times New Roman" pitchFamily="18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74833" y="2571750"/>
            <a:ext cx="3417613" cy="227840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04800" y="956074"/>
            <a:ext cx="56585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>
                <a:solidFill>
                  <a:srgbClr val="58A3BC"/>
                </a:solidFill>
                <a:latin typeface="Times New Roman" pitchFamily="18" charset="0"/>
                <a:cs typeface="Times New Roman" pitchFamily="18" charset="0"/>
              </a:rPr>
              <a:t>Définition</a:t>
            </a:r>
          </a:p>
        </p:txBody>
      </p:sp>
      <p:sp>
        <p:nvSpPr>
          <p:cNvPr id="7" name="TextBox 16"/>
          <p:cNvSpPr txBox="1"/>
          <p:nvPr/>
        </p:nvSpPr>
        <p:spPr>
          <a:xfrm>
            <a:off x="3474748" y="0"/>
            <a:ext cx="1841770" cy="661720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solidFill>
                  <a:srgbClr val="FFD2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Systèmes </a:t>
            </a:r>
            <a:r>
              <a:rPr lang="fr-FR" sz="1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endParaRPr lang="fr-FR" sz="1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</p:txBody>
      </p:sp>
    </p:spTree>
    <p:extLst>
      <p:ext uri="{BB962C8B-B14F-4D97-AF65-F5344CB8AC3E}">
        <p14:creationId xmlns:p14="http://schemas.microsoft.com/office/powerpoint/2010/main" val="330446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0" y="0"/>
            <a:ext cx="8001000" cy="5171550"/>
          </a:xfrm>
          <a:custGeom>
            <a:avLst/>
            <a:gdLst>
              <a:gd name="T0" fmla="*/ 0 w 4885"/>
              <a:gd name="T1" fmla="*/ 0 h 1648"/>
              <a:gd name="T2" fmla="*/ 0 w 4885"/>
              <a:gd name="T3" fmla="*/ 1648 h 1648"/>
              <a:gd name="T4" fmla="*/ 4885 w 4885"/>
              <a:gd name="T5" fmla="*/ 1648 h 1648"/>
              <a:gd name="T6" fmla="*/ 2271 w 4885"/>
              <a:gd name="T7" fmla="*/ 0 h 1648"/>
              <a:gd name="T8" fmla="*/ 0 w 4885"/>
              <a:gd name="T9" fmla="*/ 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85" h="1648">
                <a:moveTo>
                  <a:pt x="0" y="0"/>
                </a:moveTo>
                <a:lnTo>
                  <a:pt x="0" y="1648"/>
                </a:lnTo>
                <a:lnTo>
                  <a:pt x="4885" y="1648"/>
                </a:lnTo>
                <a:lnTo>
                  <a:pt x="2271" y="0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28066"/>
            <a:ext cx="2971800" cy="400110"/>
          </a:xfrm>
          <a:prstGeom prst="rect">
            <a:avLst/>
          </a:prstGeom>
          <a:noFill/>
        </p:spPr>
        <p:txBody>
          <a:bodyPr wrap="square" numCol="1" spcCol="27432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762000" y="1208108"/>
            <a:ext cx="2743200" cy="1200329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serres intelligentes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Systèmes IOT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Objectif du travail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endParaRPr lang="fr-F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1" y="735740"/>
            <a:ext cx="327431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problématique  </a:t>
            </a:r>
          </a:p>
        </p:txBody>
      </p:sp>
      <p:sp>
        <p:nvSpPr>
          <p:cNvPr id="28" name="TextBox 16"/>
          <p:cNvSpPr txBox="1"/>
          <p:nvPr/>
        </p:nvSpPr>
        <p:spPr>
          <a:xfrm>
            <a:off x="762000" y="2919853"/>
            <a:ext cx="2743200" cy="740011"/>
          </a:xfrm>
          <a:prstGeom prst="rect">
            <a:avLst/>
          </a:prstGeom>
          <a:noFill/>
        </p:spPr>
        <p:txBody>
          <a:bodyPr wrap="square" numCol="1" spcCol="640080" rtlCol="0">
            <a:spAutoFit/>
          </a:bodyPr>
          <a:lstStyle/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Principe de la solution proposée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Conception</a:t>
            </a:r>
            <a:r>
              <a:rPr lang="fr-FR" sz="1403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5106" indent="-265106">
              <a:buClr>
                <a:schemeClr val="accent1"/>
              </a:buClr>
              <a:buFont typeface="Wingdings 3" pitchFamily="18" charset="2"/>
              <a:buChar char=""/>
            </a:pPr>
            <a:r>
              <a:rPr lang="fr-FR" sz="1403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1000" y="243814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Proposée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3253597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D08100"/>
              </a:buClr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1000" y="3667565"/>
            <a:ext cx="50292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06" indent="-265106">
              <a:lnSpc>
                <a:spcPct val="150000"/>
              </a:lnSpc>
              <a:buClr>
                <a:srgbClr val="D08100"/>
              </a:buClr>
              <a:buFont typeface="Wingdings 3" pitchFamily="18" charset="2"/>
              <a:buChar char=""/>
            </a:pP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et perspectives</a:t>
            </a:r>
          </a:p>
        </p:txBody>
      </p:sp>
    </p:spTree>
    <p:extLst>
      <p:ext uri="{BB962C8B-B14F-4D97-AF65-F5344CB8AC3E}">
        <p14:creationId xmlns:p14="http://schemas.microsoft.com/office/powerpoint/2010/main" val="374064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to-The-Blue">
  <a:themeElements>
    <a:clrScheme name="Custom 330">
      <a:dk1>
        <a:srgbClr val="4F5D68"/>
      </a:dk1>
      <a:lt1>
        <a:sysClr val="window" lastClr="FFFFFF"/>
      </a:lt1>
      <a:dk2>
        <a:srgbClr val="1F497D"/>
      </a:dk2>
      <a:lt2>
        <a:srgbClr val="EEECE1"/>
      </a:lt2>
      <a:accent1>
        <a:srgbClr val="00A698"/>
      </a:accent1>
      <a:accent2>
        <a:srgbClr val="8FC321"/>
      </a:accent2>
      <a:accent3>
        <a:srgbClr val="FF9F00"/>
      </a:accent3>
      <a:accent4>
        <a:srgbClr val="EE2201"/>
      </a:accent4>
      <a:accent5>
        <a:srgbClr val="2686A7"/>
      </a:accent5>
      <a:accent6>
        <a:srgbClr val="242E38"/>
      </a:accent6>
      <a:hlink>
        <a:srgbClr val="0000FF"/>
      </a:hlink>
      <a:folHlink>
        <a:srgbClr val="800080"/>
      </a:folHlink>
    </a:clrScheme>
    <a:fontScheme name="Custom 72">
      <a:majorFont>
        <a:latin typeface="Bebas Neue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85000"/>
          </a:schemeClr>
        </a:solidFill>
        <a:ln>
          <a:noFill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Into-The-Blue</Template>
  <TotalTime>22583</TotalTime>
  <Words>2309</Words>
  <Application>Microsoft Macintosh PowerPoint</Application>
  <PresentationFormat>On-screen Show (16:9)</PresentationFormat>
  <Paragraphs>422</Paragraphs>
  <Slides>33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6" baseType="lpstr">
      <vt:lpstr>Arial</vt:lpstr>
      <vt:lpstr>Bebas Neue</vt:lpstr>
      <vt:lpstr>Calibri</vt:lpstr>
      <vt:lpstr>Helvetica</vt:lpstr>
      <vt:lpstr>Helvetica Neue</vt:lpstr>
      <vt:lpstr>Lato</vt:lpstr>
      <vt:lpstr>Roboto</vt:lpstr>
      <vt:lpstr>Söhne</vt:lpstr>
      <vt:lpstr>Tahoma</vt:lpstr>
      <vt:lpstr>TeXGyrePagellaX</vt:lpstr>
      <vt:lpstr>Times New Roman</vt:lpstr>
      <vt:lpstr>Wingdings 3</vt:lpstr>
      <vt:lpstr>Into-The-Blue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MRT www.Win2Farsi.com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MRT Pack 20 DVDs</dc:creator>
  <cp:lastModifiedBy>Abderahmane Mahdi Gharzouli</cp:lastModifiedBy>
  <cp:revision>1515</cp:revision>
  <dcterms:created xsi:type="dcterms:W3CDTF">2016-01-13T06:38:42Z</dcterms:created>
  <dcterms:modified xsi:type="dcterms:W3CDTF">2023-07-01T10:05:16Z</dcterms:modified>
</cp:coreProperties>
</file>